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5143500" cx="9144000"/>
  <p:notesSz cx="6858000" cy="9144000"/>
  <p:embeddedFontLst>
    <p:embeddedFont>
      <p:font typeface="Nunito"/>
      <p:regular r:id="rId37"/>
      <p:bold r:id="rId38"/>
      <p:italic r:id="rId39"/>
      <p:boldItalic r:id="rId40"/>
    </p:embeddedFont>
    <p:embeddedFont>
      <p:font typeface="Maven Pro"/>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Armin Krauss"/>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9AEECD5-D0EE-48BF-AC2D-458B69FE423B}">
  <a:tblStyle styleId="{19AEECD5-D0EE-48BF-AC2D-458B69FE423B}"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boldItalic.fntdata"/><Relationship Id="rId20" Type="http://schemas.openxmlformats.org/officeDocument/2006/relationships/slide" Target="slides/slide13.xml"/><Relationship Id="rId42" Type="http://schemas.openxmlformats.org/officeDocument/2006/relationships/font" Target="fonts/MavenPro-bold.fntdata"/><Relationship Id="rId41" Type="http://schemas.openxmlformats.org/officeDocument/2006/relationships/font" Target="fonts/MavenPro-regular.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commentAuthors" Target="commentAuthors.xml"/><Relationship Id="rId6" Type="http://schemas.openxmlformats.org/officeDocument/2006/relationships/slideMaster" Target="slideMasters/slideMaster1.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font" Target="fonts/Nunito-regular.fntdata"/><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font" Target="fonts/Nunito-italic.fntdata"/><Relationship Id="rId16" Type="http://schemas.openxmlformats.org/officeDocument/2006/relationships/slide" Target="slides/slide9.xml"/><Relationship Id="rId38" Type="http://schemas.openxmlformats.org/officeDocument/2006/relationships/font" Target="fonts/Nunito-bold.fntdata"/><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4-06T22:54:48.486">
    <p:pos x="285" y="1115"/>
    <p:text>@sean.pat.harrigan@gmail.com changed from 2010
_Assigned to Sean Harrigan_</p:text>
  </p:cm>
</p:cmLst>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1310664b5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1310664b5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2a84872c2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2a84872c2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2a84872c2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2a84872c2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2ba18626f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2ba18626f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2a84872c2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2a84872c2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1310664b5b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1310664b5b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1310664b5b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1310664b5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1310664b5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1310664b5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1310664b5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21310664b5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1310664b5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1310664b5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1310664b5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1310664b5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1310664b5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1310664b5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21310664b5b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21310664b5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21310664b5b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21310664b5b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2b992942bf_0_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2b992942bf_0_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21310664b5b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21310664b5b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1310664b5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21310664b5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2b992942bf_0_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2b992942bf_0_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1310664b5b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21310664b5b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2b992942bf_0_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2b992942bf_0_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2b992942bf_0_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2b992942bf_0_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12eb5e6db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12eb5e6db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12eb5e6db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12eb5e6db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2b992942bf_0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2b992942bf_0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1310664b5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1310664b5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2a84872c2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2a84872c2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2a84872c2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2a84872c2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2a84872c2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2a84872c2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Clr>
                <a:srgbClr val="599191"/>
              </a:buClr>
              <a:buSzPts val="2800"/>
              <a:buNone/>
              <a:defRPr>
                <a:solidFill>
                  <a:srgbClr val="59919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tc.canada.ca/en/road-transportation/statistics-data/canadian-motor-vehicle-traffic-collision-statistics-2020"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comments" Target="../comments/commen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Toronto </a:t>
            </a:r>
            <a:r>
              <a:rPr lang="en"/>
              <a:t>Traffic Collision</a:t>
            </a:r>
            <a:r>
              <a:rPr lang="en"/>
              <a:t> Fatalities: </a:t>
            </a:r>
            <a:endParaRPr/>
          </a:p>
          <a:p>
            <a:pPr indent="0" lvl="0" marL="0" rtl="0" algn="l">
              <a:spcBef>
                <a:spcPts val="0"/>
              </a:spcBef>
              <a:spcAft>
                <a:spcPts val="0"/>
              </a:spcAft>
              <a:buNone/>
            </a:pPr>
            <a:r>
              <a:rPr i="1" lang="en">
                <a:solidFill>
                  <a:srgbClr val="D8A46E"/>
                </a:solidFill>
              </a:rPr>
              <a:t>Machine Learning </a:t>
            </a:r>
            <a:endParaRPr i="1">
              <a:solidFill>
                <a:srgbClr val="D8A46E"/>
              </a:solidFill>
            </a:endParaRPr>
          </a:p>
        </p:txBody>
      </p:sp>
      <p:sp>
        <p:nvSpPr>
          <p:cNvPr id="278" name="Google Shape;278;p13"/>
          <p:cNvSpPr txBox="1"/>
          <p:nvPr>
            <p:ph idx="1" type="subTitle"/>
          </p:nvPr>
        </p:nvSpPr>
        <p:spPr>
          <a:xfrm>
            <a:off x="824000" y="3428300"/>
            <a:ext cx="8520600" cy="7926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University</a:t>
            </a:r>
            <a:r>
              <a:rPr lang="en"/>
              <a:t> of Toronto</a:t>
            </a:r>
            <a:endParaRPr/>
          </a:p>
          <a:p>
            <a:pPr indent="0" lvl="0" marL="0" rtl="0" algn="l">
              <a:spcBef>
                <a:spcPts val="0"/>
              </a:spcBef>
              <a:spcAft>
                <a:spcPts val="0"/>
              </a:spcAft>
              <a:buNone/>
            </a:pPr>
            <a:r>
              <a:rPr lang="en"/>
              <a:t>ML 3253</a:t>
            </a:r>
            <a:endParaRPr/>
          </a:p>
          <a:p>
            <a:pPr indent="0" lvl="0" marL="0" rtl="0" algn="l">
              <a:spcBef>
                <a:spcPts val="0"/>
              </a:spcBef>
              <a:spcAft>
                <a:spcPts val="0"/>
              </a:spcAft>
              <a:buNone/>
            </a:pPr>
            <a:r>
              <a:t/>
            </a:r>
            <a:endParaRPr/>
          </a:p>
          <a:p>
            <a:pPr indent="0" lvl="0" marL="0" rtl="0" algn="l">
              <a:spcBef>
                <a:spcPts val="0"/>
              </a:spcBef>
              <a:spcAft>
                <a:spcPts val="0"/>
              </a:spcAft>
              <a:buNone/>
            </a:pPr>
            <a:r>
              <a:rPr i="1" lang="en">
                <a:solidFill>
                  <a:srgbClr val="D8A46E"/>
                </a:solidFill>
              </a:rPr>
              <a:t>Amrin Krauss, Paul Soong, Sean Harrigan, Desola Odumuye</a:t>
            </a:r>
            <a:endParaRPr i="1">
              <a:solidFill>
                <a:srgbClr val="D8A46E"/>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Features, Instances and outcomes</a:t>
            </a:r>
            <a:endParaRPr/>
          </a:p>
        </p:txBody>
      </p:sp>
      <p:sp>
        <p:nvSpPr>
          <p:cNvPr id="336" name="Google Shape;336;p22"/>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t>Features</a:t>
            </a:r>
            <a:r>
              <a:rPr lang="en"/>
              <a:t>: The features </a:t>
            </a:r>
            <a:r>
              <a:rPr lang="en"/>
              <a:t>involved</a:t>
            </a:r>
            <a:r>
              <a:rPr lang="en"/>
              <a:t> are </a:t>
            </a:r>
            <a:r>
              <a:rPr lang="en"/>
              <a:t>collision</a:t>
            </a:r>
            <a:r>
              <a:rPr lang="en"/>
              <a:t>-level features, which include data from the KSI dataset and a Ontario holidays dataset</a:t>
            </a:r>
            <a:endParaRPr/>
          </a:p>
          <a:p>
            <a:pPr indent="0" lvl="0" marL="0" rtl="0" algn="l">
              <a:spcBef>
                <a:spcPts val="1200"/>
              </a:spcBef>
              <a:spcAft>
                <a:spcPts val="0"/>
              </a:spcAft>
              <a:buNone/>
            </a:pPr>
            <a:r>
              <a:rPr lang="en"/>
              <a:t>→ Road type, visibility, impact type, pedestrian, cyclist, automobile, motorcycle, transit vehicle, truck, emergency vehicle, speeding, aggressive driving, red light, alcohol, disability, weekday, month</a:t>
            </a:r>
            <a:endParaRPr/>
          </a:p>
          <a:p>
            <a:pPr indent="0" lvl="0" marL="0" rtl="0" algn="l">
              <a:spcBef>
                <a:spcPts val="1200"/>
              </a:spcBef>
              <a:spcAft>
                <a:spcPts val="0"/>
              </a:spcAft>
              <a:buNone/>
            </a:pPr>
            <a:r>
              <a:rPr b="1" lang="en"/>
              <a:t>Instances:</a:t>
            </a:r>
            <a:r>
              <a:rPr lang="en"/>
              <a:t> Each </a:t>
            </a:r>
            <a:r>
              <a:rPr lang="en"/>
              <a:t>instance</a:t>
            </a:r>
            <a:r>
              <a:rPr lang="en"/>
              <a:t> represents a </a:t>
            </a:r>
            <a:r>
              <a:rPr lang="en"/>
              <a:t>collision</a:t>
            </a:r>
            <a:r>
              <a:rPr lang="en"/>
              <a:t>. This could </a:t>
            </a:r>
            <a:r>
              <a:rPr lang="en"/>
              <a:t>involve</a:t>
            </a:r>
            <a:r>
              <a:rPr lang="en"/>
              <a:t> one or more cars as well as one more drivers/passengers/pedestrian or cyclist.</a:t>
            </a:r>
            <a:endParaRPr/>
          </a:p>
          <a:p>
            <a:pPr indent="0" lvl="0" marL="0" rtl="0" algn="l">
              <a:spcBef>
                <a:spcPts val="1200"/>
              </a:spcBef>
              <a:spcAft>
                <a:spcPts val="0"/>
              </a:spcAft>
              <a:buNone/>
            </a:pPr>
            <a:r>
              <a:rPr b="1" lang="en"/>
              <a:t>Outcome: </a:t>
            </a:r>
            <a:r>
              <a:rPr lang="en"/>
              <a:t>Binary variable → whether or not there was a fatality a car collision.</a:t>
            </a:r>
            <a:endParaRPr b="1"/>
          </a:p>
          <a:p>
            <a:pPr indent="0" lvl="0" marL="0" rtl="0" algn="l">
              <a:spcBef>
                <a:spcPts val="1200"/>
              </a:spcBef>
              <a:spcAft>
                <a:spcPts val="1200"/>
              </a:spcAft>
              <a:buNone/>
            </a:pPr>
            <a:r>
              <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ML </a:t>
            </a:r>
            <a:r>
              <a:rPr lang="en"/>
              <a:t>Methodology</a:t>
            </a:r>
            <a:r>
              <a:rPr lang="en"/>
              <a:t>  </a:t>
            </a:r>
            <a:endParaRPr/>
          </a:p>
        </p:txBody>
      </p:sp>
      <p:sp>
        <p:nvSpPr>
          <p:cNvPr id="342" name="Google Shape;342;p23"/>
          <p:cNvSpPr txBox="1"/>
          <p:nvPr>
            <p:ph idx="1" type="body"/>
          </p:nvPr>
        </p:nvSpPr>
        <p:spPr>
          <a:xfrm>
            <a:off x="1303800" y="1804975"/>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Train test split ratio of 70% to 30%. </a:t>
            </a:r>
            <a:br>
              <a:rPr lang="en"/>
            </a:br>
            <a:endParaRPr/>
          </a:p>
          <a:p>
            <a:pPr indent="0" lvl="0" marL="0" rtl="0" algn="l">
              <a:spcBef>
                <a:spcPts val="1200"/>
              </a:spcBef>
              <a:spcAft>
                <a:spcPts val="0"/>
              </a:spcAft>
              <a:buNone/>
            </a:pPr>
            <a:r>
              <a:rPr lang="en"/>
              <a:t>Four ML algorithms:</a:t>
            </a:r>
            <a:endParaRPr/>
          </a:p>
          <a:p>
            <a:pPr indent="-311150" lvl="0" marL="457200" rtl="0" algn="l">
              <a:spcBef>
                <a:spcPts val="1200"/>
              </a:spcBef>
              <a:spcAft>
                <a:spcPts val="0"/>
              </a:spcAft>
              <a:buSzPts val="1300"/>
              <a:buAutoNum type="arabicPeriod"/>
            </a:pPr>
            <a:r>
              <a:rPr lang="en"/>
              <a:t>Logistic regression</a:t>
            </a:r>
            <a:endParaRPr/>
          </a:p>
          <a:p>
            <a:pPr indent="-311150" lvl="0" marL="457200" rtl="0" algn="l">
              <a:spcBef>
                <a:spcPts val="0"/>
              </a:spcBef>
              <a:spcAft>
                <a:spcPts val="0"/>
              </a:spcAft>
              <a:buSzPts val="1300"/>
              <a:buAutoNum type="arabicPeriod"/>
            </a:pPr>
            <a:r>
              <a:rPr lang="en"/>
              <a:t>Decision Trees</a:t>
            </a:r>
            <a:endParaRPr/>
          </a:p>
          <a:p>
            <a:pPr indent="-311150" lvl="0" marL="457200" rtl="0" algn="l">
              <a:spcBef>
                <a:spcPts val="0"/>
              </a:spcBef>
              <a:spcAft>
                <a:spcPts val="0"/>
              </a:spcAft>
              <a:buSzPts val="1300"/>
              <a:buAutoNum type="arabicPeriod"/>
            </a:pPr>
            <a:r>
              <a:rPr lang="en"/>
              <a:t>Random Forest</a:t>
            </a:r>
            <a:endParaRPr/>
          </a:p>
          <a:p>
            <a:pPr indent="-311150" lvl="0" marL="457200" rtl="0" algn="l">
              <a:spcBef>
                <a:spcPts val="0"/>
              </a:spcBef>
              <a:spcAft>
                <a:spcPts val="0"/>
              </a:spcAft>
              <a:buSzPts val="1300"/>
              <a:buAutoNum type="arabicPeriod"/>
            </a:pPr>
            <a:r>
              <a:rPr lang="en"/>
              <a:t>KNN </a:t>
            </a:r>
            <a:endParaRPr/>
          </a:p>
        </p:txBody>
      </p:sp>
      <p:pic>
        <p:nvPicPr>
          <p:cNvPr descr="Machine learning logo Vectors &amp; Illustrations for Free Download | Freepik" id="343" name="Google Shape;343;p23"/>
          <p:cNvPicPr preferRelativeResize="0"/>
          <p:nvPr/>
        </p:nvPicPr>
        <p:blipFill>
          <a:blip r:embed="rId3">
            <a:alphaModFix/>
          </a:blip>
          <a:stretch>
            <a:fillRect/>
          </a:stretch>
        </p:blipFill>
        <p:spPr>
          <a:xfrm>
            <a:off x="4647350" y="1014450"/>
            <a:ext cx="4003625" cy="4003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Pipeline</a:t>
            </a:r>
            <a:endParaRPr/>
          </a:p>
        </p:txBody>
      </p:sp>
      <p:sp>
        <p:nvSpPr>
          <p:cNvPr id="349" name="Google Shape;349;p24"/>
          <p:cNvSpPr txBox="1"/>
          <p:nvPr>
            <p:ph idx="1" type="body"/>
          </p:nvPr>
        </p:nvSpPr>
        <p:spPr>
          <a:xfrm>
            <a:off x="810275" y="1777550"/>
            <a:ext cx="33300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image to the right is the pipeline used for all four ML </a:t>
            </a:r>
            <a:r>
              <a:rPr lang="en"/>
              <a:t>algorithms</a:t>
            </a:r>
            <a:endParaRPr/>
          </a:p>
          <a:p>
            <a:pPr indent="0" lvl="0" marL="0" rtl="0" algn="l">
              <a:spcBef>
                <a:spcPts val="1200"/>
              </a:spcBef>
              <a:spcAft>
                <a:spcPts val="0"/>
              </a:spcAft>
              <a:buNone/>
            </a:pPr>
            <a:r>
              <a:rPr b="1" lang="en"/>
              <a:t>Pipeline-1</a:t>
            </a:r>
            <a:r>
              <a:rPr lang="en"/>
              <a:t>: Numeric column transformers</a:t>
            </a:r>
            <a:endParaRPr/>
          </a:p>
          <a:p>
            <a:pPr indent="0" lvl="0" marL="0" rtl="0" algn="l">
              <a:spcBef>
                <a:spcPts val="1200"/>
              </a:spcBef>
              <a:spcAft>
                <a:spcPts val="0"/>
              </a:spcAft>
              <a:buNone/>
            </a:pPr>
            <a:r>
              <a:rPr b="1" lang="en"/>
              <a:t>Pipeline-2</a:t>
            </a:r>
            <a:r>
              <a:rPr lang="en"/>
              <a:t>: Categorical column transformers</a:t>
            </a:r>
            <a:endParaRPr/>
          </a:p>
          <a:p>
            <a:pPr indent="0" lvl="0" marL="0" rtl="0" algn="l">
              <a:spcBef>
                <a:spcPts val="1200"/>
              </a:spcBef>
              <a:spcAft>
                <a:spcPts val="1200"/>
              </a:spcAft>
              <a:buClr>
                <a:schemeClr val="dk1"/>
              </a:buClr>
              <a:buSzPts val="1100"/>
              <a:buFont typeface="Arial"/>
              <a:buNone/>
            </a:pPr>
            <a:r>
              <a:rPr lang="en"/>
              <a:t>Logistic regression replaced by appropriate ML algorithm</a:t>
            </a:r>
            <a:endParaRPr/>
          </a:p>
        </p:txBody>
      </p:sp>
      <p:pic>
        <p:nvPicPr>
          <p:cNvPr id="350" name="Google Shape;350;p24"/>
          <p:cNvPicPr preferRelativeResize="0"/>
          <p:nvPr/>
        </p:nvPicPr>
        <p:blipFill>
          <a:blip r:embed="rId3">
            <a:alphaModFix/>
          </a:blip>
          <a:stretch>
            <a:fillRect/>
          </a:stretch>
        </p:blipFill>
        <p:spPr>
          <a:xfrm>
            <a:off x="4444575" y="1391475"/>
            <a:ext cx="4514099" cy="2872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Voting classifier</a:t>
            </a:r>
            <a:endParaRPr/>
          </a:p>
        </p:txBody>
      </p:sp>
      <p:sp>
        <p:nvSpPr>
          <p:cNvPr id="356" name="Google Shape;356;p25"/>
          <p:cNvSpPr txBox="1"/>
          <p:nvPr>
            <p:ph idx="1" type="body"/>
          </p:nvPr>
        </p:nvSpPr>
        <p:spPr>
          <a:xfrm>
            <a:off x="1159875" y="170410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Voting classifier using Soft voting, using all the previously mentioned algorithms and the best </a:t>
            </a:r>
            <a:r>
              <a:rPr lang="en"/>
              <a:t>hyperparameters</a:t>
            </a:r>
            <a:r>
              <a:rPr lang="en"/>
              <a:t> as per grid search</a:t>
            </a:r>
            <a:endParaRPr/>
          </a:p>
        </p:txBody>
      </p:sp>
      <p:pic>
        <p:nvPicPr>
          <p:cNvPr id="357" name="Google Shape;357;p25"/>
          <p:cNvPicPr preferRelativeResize="0"/>
          <p:nvPr/>
        </p:nvPicPr>
        <p:blipFill>
          <a:blip r:embed="rId3">
            <a:alphaModFix/>
          </a:blip>
          <a:stretch>
            <a:fillRect/>
          </a:stretch>
        </p:blipFill>
        <p:spPr>
          <a:xfrm>
            <a:off x="356450" y="2688550"/>
            <a:ext cx="8321450" cy="1776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Hyperparameters</a:t>
            </a:r>
            <a:endParaRPr/>
          </a:p>
        </p:txBody>
      </p:sp>
      <p:sp>
        <p:nvSpPr>
          <p:cNvPr id="363" name="Google Shape;363;p26"/>
          <p:cNvSpPr txBox="1"/>
          <p:nvPr>
            <p:ph idx="1" type="body"/>
          </p:nvPr>
        </p:nvSpPr>
        <p:spPr>
          <a:xfrm>
            <a:off x="684225" y="1441125"/>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Hyperparameters were tuned for each pipeline via</a:t>
            </a:r>
            <a:endParaRPr/>
          </a:p>
          <a:p>
            <a:pPr indent="0" lvl="0" marL="0" rtl="0" algn="l">
              <a:spcBef>
                <a:spcPts val="1200"/>
              </a:spcBef>
              <a:spcAft>
                <a:spcPts val="1200"/>
              </a:spcAft>
              <a:buNone/>
            </a:pPr>
            <a:r>
              <a:rPr lang="en"/>
              <a:t>GridSearchCV 10-fold cross validation</a:t>
            </a:r>
            <a:endParaRPr/>
          </a:p>
        </p:txBody>
      </p:sp>
      <p:graphicFrame>
        <p:nvGraphicFramePr>
          <p:cNvPr id="364" name="Google Shape;364;p26"/>
          <p:cNvGraphicFramePr/>
          <p:nvPr/>
        </p:nvGraphicFramePr>
        <p:xfrm>
          <a:off x="617425" y="2656650"/>
          <a:ext cx="3000000" cy="3000000"/>
        </p:xfrm>
        <a:graphic>
          <a:graphicData uri="http://schemas.openxmlformats.org/drawingml/2006/table">
            <a:tbl>
              <a:tblPr>
                <a:noFill/>
                <a:tableStyleId>{19AEECD5-D0EE-48BF-AC2D-458B69FE423B}</a:tableStyleId>
              </a:tblPr>
              <a:tblGrid>
                <a:gridCol w="1552575"/>
                <a:gridCol w="1971675"/>
              </a:tblGrid>
              <a:tr h="238125">
                <a:tc>
                  <a:txBody>
                    <a:bodyPr/>
                    <a:lstStyle/>
                    <a:p>
                      <a:pPr indent="0" lvl="0" marL="0" rtl="0" algn="l">
                        <a:lnSpc>
                          <a:spcPct val="115000"/>
                        </a:lnSpc>
                        <a:spcBef>
                          <a:spcPts val="0"/>
                        </a:spcBef>
                        <a:spcAft>
                          <a:spcPts val="0"/>
                        </a:spcAft>
                        <a:buNone/>
                      </a:pPr>
                      <a:r>
                        <a:rPr b="1" lang="en" sz="1300"/>
                        <a:t>Hyperparameter</a:t>
                      </a:r>
                      <a:endParaRPr b="1" sz="1300"/>
                    </a:p>
                  </a:txBody>
                  <a:tcPr marT="9525" marB="91425" marR="9525" marL="9525" anchor="b">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300"/>
                        <a:t>Values</a:t>
                      </a:r>
                      <a:endParaRPr b="1" sz="1300"/>
                    </a:p>
                  </a:txBody>
                  <a:tcPr marT="9525" marB="91425" marR="9525" marL="9525" anchor="b">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b="1" lang="en" sz="1100"/>
                        <a:t>Logistics regression</a:t>
                      </a:r>
                      <a:endParaRPr b="1" sz="1100"/>
                    </a:p>
                  </a:txBody>
                  <a:tcPr marT="9525" marB="91425" marR="9525" marL="9525" anchor="b">
                    <a:lnT cap="flat" cmpd="sng" w="6350">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sz="1300"/>
                    </a:p>
                  </a:txBody>
                  <a:tcPr marT="9525" marB="91425" marR="9525" marL="9525" anchor="b">
                    <a:lnT cap="flat" cmpd="sng" w="6350">
                      <a:solidFill>
                        <a:srgbClr val="000000"/>
                      </a:solidFill>
                      <a:prstDash val="solid"/>
                      <a:round/>
                      <a:headEnd len="sm" w="sm" type="none"/>
                      <a:tailEnd len="sm" w="sm" type="none"/>
                    </a:lnT>
                  </a:tcPr>
                </a:tc>
              </a:tr>
              <a:tr h="200025">
                <a:tc>
                  <a:txBody>
                    <a:bodyPr/>
                    <a:lstStyle/>
                    <a:p>
                      <a:pPr indent="0" lvl="0" marL="0" rtl="0" algn="l">
                        <a:lnSpc>
                          <a:spcPct val="115000"/>
                        </a:lnSpc>
                        <a:spcBef>
                          <a:spcPts val="0"/>
                        </a:spcBef>
                        <a:spcAft>
                          <a:spcPts val="0"/>
                        </a:spcAft>
                        <a:buNone/>
                      </a:pPr>
                      <a:r>
                        <a:rPr lang="en" sz="1100"/>
                        <a:t>Penalty</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None, L1, L2, Elastic net</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C</a:t>
                      </a:r>
                      <a:endParaRPr sz="1100"/>
                    </a:p>
                  </a:txBody>
                  <a:tcPr marT="9525" marB="91425" marR="9525" marL="85725" anchor="b">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t>100, 10, 1.0, 0.1, 0.01</a:t>
                      </a:r>
                      <a:endParaRPr sz="1100"/>
                    </a:p>
                  </a:txBody>
                  <a:tcPr marT="9525" marB="91425" marR="9525" marL="9525" anchor="b">
                    <a:lnB cap="flat" cmpd="sng" w="6350">
                      <a:solidFill>
                        <a:srgbClr val="000000"/>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b="1" lang="en" sz="1100"/>
                        <a:t>KNN</a:t>
                      </a:r>
                      <a:endParaRPr b="1" sz="1100"/>
                    </a:p>
                  </a:txBody>
                  <a:tcPr marT="9525" marB="91425" marR="9525" marL="9525" anchor="b">
                    <a:lnT cap="flat" cmpd="sng" w="6350">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sz="1300"/>
                    </a:p>
                  </a:txBody>
                  <a:tcPr marT="9525" marB="91425" marR="9525" marL="9525" anchor="b">
                    <a:lnT cap="flat" cmpd="sng" w="6350">
                      <a:solidFill>
                        <a:srgbClr val="000000"/>
                      </a:solidFill>
                      <a:prstDash val="solid"/>
                      <a:round/>
                      <a:headEnd len="sm" w="sm" type="none"/>
                      <a:tailEnd len="sm" w="sm" type="none"/>
                    </a:lnT>
                  </a:tcPr>
                </a:tc>
              </a:tr>
              <a:tr h="200025">
                <a:tc>
                  <a:txBody>
                    <a:bodyPr/>
                    <a:lstStyle/>
                    <a:p>
                      <a:pPr indent="0" lvl="0" marL="0" rtl="0" algn="l">
                        <a:lnSpc>
                          <a:spcPct val="115000"/>
                        </a:lnSpc>
                        <a:spcBef>
                          <a:spcPts val="0"/>
                        </a:spcBef>
                        <a:spcAft>
                          <a:spcPts val="0"/>
                        </a:spcAft>
                        <a:buNone/>
                      </a:pPr>
                      <a:r>
                        <a:rPr lang="en" sz="1100"/>
                        <a:t>n neighbours</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3, 5, 7, 9, 11, 13, 15, 17, 19</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Weights</a:t>
                      </a:r>
                      <a:endParaRPr sz="1100"/>
                    </a:p>
                  </a:txBody>
                  <a:tcPr marT="9525" marB="91425" marR="9525" marL="85725" anchor="b">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t>Uniform, Distance</a:t>
                      </a:r>
                      <a:endParaRPr sz="1100"/>
                    </a:p>
                  </a:txBody>
                  <a:tcPr marT="9525" marB="91425" marR="9525" marL="9525" anchor="b">
                    <a:lnB cap="flat" cmpd="sng" w="6350">
                      <a:solidFill>
                        <a:srgbClr val="000000"/>
                      </a:solidFill>
                      <a:prstDash val="solid"/>
                      <a:round/>
                      <a:headEnd len="sm" w="sm" type="none"/>
                      <a:tailEnd len="sm" w="sm" type="none"/>
                    </a:lnB>
                  </a:tcPr>
                </a:tc>
              </a:tr>
            </a:tbl>
          </a:graphicData>
        </a:graphic>
      </p:graphicFrame>
      <p:graphicFrame>
        <p:nvGraphicFramePr>
          <p:cNvPr id="365" name="Google Shape;365;p26"/>
          <p:cNvGraphicFramePr/>
          <p:nvPr/>
        </p:nvGraphicFramePr>
        <p:xfrm>
          <a:off x="4850775" y="1597790"/>
          <a:ext cx="3000000" cy="3000000"/>
        </p:xfrm>
        <a:graphic>
          <a:graphicData uri="http://schemas.openxmlformats.org/drawingml/2006/table">
            <a:tbl>
              <a:tblPr>
                <a:noFill/>
                <a:tableStyleId>{19AEECD5-D0EE-48BF-AC2D-458B69FE423B}</a:tableStyleId>
              </a:tblPr>
              <a:tblGrid>
                <a:gridCol w="1552575"/>
                <a:gridCol w="1971675"/>
              </a:tblGrid>
              <a:tr h="319800">
                <a:tc>
                  <a:txBody>
                    <a:bodyPr/>
                    <a:lstStyle/>
                    <a:p>
                      <a:pPr indent="0" lvl="0" marL="0" rtl="0" algn="l">
                        <a:lnSpc>
                          <a:spcPct val="115000"/>
                        </a:lnSpc>
                        <a:spcBef>
                          <a:spcPts val="0"/>
                        </a:spcBef>
                        <a:spcAft>
                          <a:spcPts val="0"/>
                        </a:spcAft>
                        <a:buNone/>
                      </a:pPr>
                      <a:r>
                        <a:rPr b="1" lang="en" sz="1300"/>
                        <a:t>Hyperparameter</a:t>
                      </a:r>
                      <a:endParaRPr b="1" sz="1300"/>
                    </a:p>
                  </a:txBody>
                  <a:tcPr marT="9525" marB="91425" marR="9525" marL="9525" anchor="b">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300"/>
                        <a:t>Values</a:t>
                      </a:r>
                      <a:endParaRPr b="1" sz="1300"/>
                    </a:p>
                  </a:txBody>
                  <a:tcPr marT="9525" marB="91425" marR="9525" marL="9525" anchor="b">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r h="290225">
                <a:tc>
                  <a:txBody>
                    <a:bodyPr/>
                    <a:lstStyle/>
                    <a:p>
                      <a:pPr indent="0" lvl="0" marL="0" rtl="0" algn="l">
                        <a:lnSpc>
                          <a:spcPct val="115000"/>
                        </a:lnSpc>
                        <a:spcBef>
                          <a:spcPts val="0"/>
                        </a:spcBef>
                        <a:spcAft>
                          <a:spcPts val="0"/>
                        </a:spcAft>
                        <a:buNone/>
                      </a:pPr>
                      <a:r>
                        <a:rPr b="1" lang="en" sz="1100"/>
                        <a:t>Decision Tree</a:t>
                      </a:r>
                      <a:endParaRPr b="1" sz="1100"/>
                    </a:p>
                  </a:txBody>
                  <a:tcPr marT="9525" marB="91425" marR="9525" marL="9525" anchor="b">
                    <a:lnT cap="flat" cmpd="sng" w="6350">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sz="1300"/>
                    </a:p>
                  </a:txBody>
                  <a:tcPr marT="9525" marB="91425" marR="9525" marL="9525" anchor="b">
                    <a:lnT cap="flat" cmpd="sng" w="6350">
                      <a:solidFill>
                        <a:srgbClr val="000000"/>
                      </a:solidFill>
                      <a:prstDash val="solid"/>
                      <a:round/>
                      <a:headEnd len="sm" w="sm" type="none"/>
                      <a:tailEnd len="sm" w="sm" type="none"/>
                    </a:lnT>
                  </a:tcPr>
                </a:tc>
              </a:tr>
              <a:tr h="282825">
                <a:tc>
                  <a:txBody>
                    <a:bodyPr/>
                    <a:lstStyle/>
                    <a:p>
                      <a:pPr indent="0" lvl="0" marL="0" rtl="0" algn="l">
                        <a:lnSpc>
                          <a:spcPct val="115000"/>
                        </a:lnSpc>
                        <a:spcBef>
                          <a:spcPts val="0"/>
                        </a:spcBef>
                        <a:spcAft>
                          <a:spcPts val="0"/>
                        </a:spcAft>
                        <a:buNone/>
                      </a:pPr>
                      <a:r>
                        <a:rPr lang="en" sz="1100"/>
                        <a:t>Criterion </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Gini, Entropy</a:t>
                      </a:r>
                      <a:endParaRPr sz="1100"/>
                    </a:p>
                  </a:txBody>
                  <a:tcPr marT="9525" marB="91425" marR="9525" marL="9525" anchor="b"/>
                </a:tc>
              </a:tr>
              <a:tr h="282825">
                <a:tc>
                  <a:txBody>
                    <a:bodyPr/>
                    <a:lstStyle/>
                    <a:p>
                      <a:pPr indent="0" lvl="0" marL="0" rtl="0" algn="l">
                        <a:lnSpc>
                          <a:spcPct val="115000"/>
                        </a:lnSpc>
                        <a:spcBef>
                          <a:spcPts val="0"/>
                        </a:spcBef>
                        <a:spcAft>
                          <a:spcPts val="0"/>
                        </a:spcAft>
                        <a:buNone/>
                      </a:pPr>
                      <a:r>
                        <a:rPr lang="en" sz="1100"/>
                        <a:t>Max depth</a:t>
                      </a:r>
                      <a:endParaRPr sz="1100"/>
                    </a:p>
                  </a:txBody>
                  <a:tcPr marT="9525" marB="91425" marR="9525" marL="85725" anchor="b">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t>2, 4, 6, 8, 10, 12</a:t>
                      </a:r>
                      <a:endParaRPr sz="1100"/>
                    </a:p>
                  </a:txBody>
                  <a:tcPr marT="9525" marB="91425" marR="9525" marL="9525" anchor="b">
                    <a:lnB cap="flat" cmpd="sng" w="6350">
                      <a:solidFill>
                        <a:srgbClr val="000000"/>
                      </a:solidFill>
                      <a:prstDash val="solid"/>
                      <a:round/>
                      <a:headEnd len="sm" w="sm" type="none"/>
                      <a:tailEnd len="sm" w="sm" type="none"/>
                    </a:lnB>
                  </a:tcPr>
                </a:tc>
              </a:tr>
              <a:tr h="290225">
                <a:tc>
                  <a:txBody>
                    <a:bodyPr/>
                    <a:lstStyle/>
                    <a:p>
                      <a:pPr indent="0" lvl="0" marL="0" rtl="0" algn="l">
                        <a:lnSpc>
                          <a:spcPct val="115000"/>
                        </a:lnSpc>
                        <a:spcBef>
                          <a:spcPts val="0"/>
                        </a:spcBef>
                        <a:spcAft>
                          <a:spcPts val="0"/>
                        </a:spcAft>
                        <a:buNone/>
                      </a:pPr>
                      <a:r>
                        <a:rPr b="1" lang="en" sz="1100"/>
                        <a:t>Random Forest</a:t>
                      </a:r>
                      <a:endParaRPr b="1" sz="1100"/>
                    </a:p>
                  </a:txBody>
                  <a:tcPr marT="9525" marB="91425" marR="9525" marL="9525" anchor="b">
                    <a:lnT cap="flat" cmpd="sng" w="6350">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sz="1300"/>
                    </a:p>
                  </a:txBody>
                  <a:tcPr marT="9525" marB="91425" marR="9525" marL="9525" anchor="b">
                    <a:lnT cap="flat" cmpd="sng" w="6350">
                      <a:solidFill>
                        <a:srgbClr val="000000"/>
                      </a:solidFill>
                      <a:prstDash val="solid"/>
                      <a:round/>
                      <a:headEnd len="sm" w="sm" type="none"/>
                      <a:tailEnd len="sm" w="sm" type="none"/>
                    </a:lnT>
                  </a:tcPr>
                </a:tc>
              </a:tr>
              <a:tr h="282825">
                <a:tc>
                  <a:txBody>
                    <a:bodyPr/>
                    <a:lstStyle/>
                    <a:p>
                      <a:pPr indent="0" lvl="0" marL="0" rtl="0" algn="l">
                        <a:lnSpc>
                          <a:spcPct val="115000"/>
                        </a:lnSpc>
                        <a:spcBef>
                          <a:spcPts val="0"/>
                        </a:spcBef>
                        <a:spcAft>
                          <a:spcPts val="0"/>
                        </a:spcAft>
                        <a:buNone/>
                      </a:pPr>
                      <a:r>
                        <a:rPr lang="en" sz="1100"/>
                        <a:t>N estimators</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90, 100, 115, 130</a:t>
                      </a:r>
                      <a:endParaRPr sz="1100"/>
                    </a:p>
                  </a:txBody>
                  <a:tcPr marT="9525" marB="91425" marR="9525" marL="9525" anchor="b"/>
                </a:tc>
              </a:tr>
              <a:tr h="282825">
                <a:tc>
                  <a:txBody>
                    <a:bodyPr/>
                    <a:lstStyle/>
                    <a:p>
                      <a:pPr indent="0" lvl="0" marL="0" rtl="0" algn="l">
                        <a:lnSpc>
                          <a:spcPct val="115000"/>
                        </a:lnSpc>
                        <a:spcBef>
                          <a:spcPts val="0"/>
                        </a:spcBef>
                        <a:spcAft>
                          <a:spcPts val="0"/>
                        </a:spcAft>
                        <a:buNone/>
                      </a:pPr>
                      <a:r>
                        <a:rPr lang="en" sz="1100"/>
                        <a:t>Criterion</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Gini, Entropy</a:t>
                      </a:r>
                      <a:endParaRPr sz="1100"/>
                    </a:p>
                  </a:txBody>
                  <a:tcPr marT="9525" marB="91425" marR="9525" marL="9525" anchor="b"/>
                </a:tc>
              </a:tr>
              <a:tr h="282825">
                <a:tc>
                  <a:txBody>
                    <a:bodyPr/>
                    <a:lstStyle/>
                    <a:p>
                      <a:pPr indent="0" lvl="0" marL="0" rtl="0" algn="l">
                        <a:lnSpc>
                          <a:spcPct val="115000"/>
                        </a:lnSpc>
                        <a:spcBef>
                          <a:spcPts val="0"/>
                        </a:spcBef>
                        <a:spcAft>
                          <a:spcPts val="0"/>
                        </a:spcAft>
                        <a:buNone/>
                      </a:pPr>
                      <a:r>
                        <a:rPr lang="en" sz="1100"/>
                        <a:t>Max depth</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range(2, 20)</a:t>
                      </a:r>
                      <a:endParaRPr sz="1100"/>
                    </a:p>
                  </a:txBody>
                  <a:tcPr marT="9525" marB="91425" marR="9525" marL="9525" anchor="b"/>
                </a:tc>
              </a:tr>
              <a:tr h="282825">
                <a:tc>
                  <a:txBody>
                    <a:bodyPr/>
                    <a:lstStyle/>
                    <a:p>
                      <a:pPr indent="0" lvl="0" marL="0" rtl="0" algn="l">
                        <a:lnSpc>
                          <a:spcPct val="115000"/>
                        </a:lnSpc>
                        <a:spcBef>
                          <a:spcPts val="0"/>
                        </a:spcBef>
                        <a:spcAft>
                          <a:spcPts val="0"/>
                        </a:spcAft>
                        <a:buNone/>
                      </a:pPr>
                      <a:r>
                        <a:rPr lang="en" sz="1100"/>
                        <a:t>Min samples leaf</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range(1, 10)</a:t>
                      </a:r>
                      <a:endParaRPr sz="1100"/>
                    </a:p>
                  </a:txBody>
                  <a:tcPr marT="9525" marB="91425" marR="9525" marL="9525" anchor="b"/>
                </a:tc>
              </a:tr>
              <a:tr h="282825">
                <a:tc>
                  <a:txBody>
                    <a:bodyPr/>
                    <a:lstStyle/>
                    <a:p>
                      <a:pPr indent="0" lvl="0" marL="0" rtl="0" algn="l">
                        <a:lnSpc>
                          <a:spcPct val="115000"/>
                        </a:lnSpc>
                        <a:spcBef>
                          <a:spcPts val="0"/>
                        </a:spcBef>
                        <a:spcAft>
                          <a:spcPts val="0"/>
                        </a:spcAft>
                        <a:buNone/>
                      </a:pPr>
                      <a:r>
                        <a:rPr lang="en" sz="1100"/>
                        <a:t>Min samples split</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range(2, 10)</a:t>
                      </a:r>
                      <a:endParaRPr sz="1100"/>
                    </a:p>
                  </a:txBody>
                  <a:tcPr marT="9525" marB="91425" marR="9525" marL="9525" anchor="b"/>
                </a:tc>
              </a:tr>
              <a:tr h="282825">
                <a:tc>
                  <a:txBody>
                    <a:bodyPr/>
                    <a:lstStyle/>
                    <a:p>
                      <a:pPr indent="0" lvl="0" marL="0" rtl="0" algn="l">
                        <a:lnSpc>
                          <a:spcPct val="115000"/>
                        </a:lnSpc>
                        <a:spcBef>
                          <a:spcPts val="0"/>
                        </a:spcBef>
                        <a:spcAft>
                          <a:spcPts val="0"/>
                        </a:spcAft>
                        <a:buNone/>
                      </a:pPr>
                      <a:r>
                        <a:rPr lang="en" sz="1100"/>
                        <a:t>Max features</a:t>
                      </a:r>
                      <a:endParaRPr sz="1100"/>
                    </a:p>
                  </a:txBody>
                  <a:tcPr marT="9525" marB="91425" marR="9525" marL="85725" anchor="b">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t>Auto, Log2</a:t>
                      </a:r>
                      <a:endParaRPr sz="1100"/>
                    </a:p>
                  </a:txBody>
                  <a:tcPr marT="9525" marB="91425" marR="9525" marL="9525" anchor="b">
                    <a:lnB cap="flat" cmpd="sng" w="6350">
                      <a:solidFill>
                        <a:srgbClr val="000000"/>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Scoring metrics</a:t>
            </a:r>
            <a:endParaRPr/>
          </a:p>
        </p:txBody>
      </p:sp>
      <p:sp>
        <p:nvSpPr>
          <p:cNvPr id="371" name="Google Shape;371;p27"/>
          <p:cNvSpPr txBox="1"/>
          <p:nvPr>
            <p:ph idx="1" type="body"/>
          </p:nvPr>
        </p:nvSpPr>
        <p:spPr>
          <a:xfrm>
            <a:off x="728000" y="1859800"/>
            <a:ext cx="49407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dataset was </a:t>
            </a:r>
            <a:r>
              <a:rPr lang="en"/>
              <a:t>imbalance</a:t>
            </a:r>
            <a:r>
              <a:rPr lang="en"/>
              <a:t> in terms of the outcome and we therefore used the </a:t>
            </a:r>
            <a:r>
              <a:rPr lang="en"/>
              <a:t>following</a:t>
            </a:r>
            <a:r>
              <a:rPr lang="en"/>
              <a:t> scoring metrics:</a:t>
            </a:r>
            <a:endParaRPr/>
          </a:p>
          <a:p>
            <a:pPr indent="-311150" lvl="0" marL="457200" rtl="0" algn="l">
              <a:spcBef>
                <a:spcPts val="1200"/>
              </a:spcBef>
              <a:spcAft>
                <a:spcPts val="0"/>
              </a:spcAft>
              <a:buSzPts val="1300"/>
              <a:buAutoNum type="arabicPeriod"/>
            </a:pPr>
            <a:r>
              <a:rPr lang="en"/>
              <a:t>AUC</a:t>
            </a:r>
            <a:endParaRPr/>
          </a:p>
          <a:p>
            <a:pPr indent="-311150" lvl="0" marL="457200" rtl="0" algn="l">
              <a:spcBef>
                <a:spcPts val="0"/>
              </a:spcBef>
              <a:spcAft>
                <a:spcPts val="0"/>
              </a:spcAft>
              <a:buSzPts val="1300"/>
              <a:buAutoNum type="arabicPeriod"/>
            </a:pPr>
            <a:r>
              <a:rPr lang="en"/>
              <a:t>Precision </a:t>
            </a:r>
            <a:endParaRPr/>
          </a:p>
          <a:p>
            <a:pPr indent="-311150" lvl="0" marL="457200" rtl="0" algn="l">
              <a:spcBef>
                <a:spcPts val="0"/>
              </a:spcBef>
              <a:spcAft>
                <a:spcPts val="0"/>
              </a:spcAft>
              <a:buSzPts val="1300"/>
              <a:buAutoNum type="arabicPeriod"/>
            </a:pPr>
            <a:r>
              <a:rPr lang="en"/>
              <a:t>Recall </a:t>
            </a:r>
            <a:endParaRPr/>
          </a:p>
          <a:p>
            <a:pPr indent="-311150" lvl="0" marL="457200" rtl="0" algn="l">
              <a:spcBef>
                <a:spcPts val="0"/>
              </a:spcBef>
              <a:spcAft>
                <a:spcPts val="0"/>
              </a:spcAft>
              <a:buSzPts val="1300"/>
              <a:buAutoNum type="arabicPeriod"/>
            </a:pPr>
            <a:r>
              <a:rPr lang="en"/>
              <a:t>F1</a:t>
            </a:r>
            <a:endParaRPr/>
          </a:p>
          <a:p>
            <a:pPr indent="0" lvl="0" marL="0" rtl="0" algn="l">
              <a:spcBef>
                <a:spcPts val="1200"/>
              </a:spcBef>
              <a:spcAft>
                <a:spcPts val="1200"/>
              </a:spcAft>
              <a:buNone/>
            </a:pPr>
            <a:r>
              <a:rPr lang="en"/>
              <a:t>We will also adjust the probability threshold cutoff of 0.50 to see if we can improve these metrics. In doing so we are aiming to better capture fatalities in the dataset, by lowering the cutoff</a:t>
            </a:r>
            <a:endParaRPr/>
          </a:p>
        </p:txBody>
      </p:sp>
      <p:pic>
        <p:nvPicPr>
          <p:cNvPr id="372" name="Google Shape;372;p27"/>
          <p:cNvPicPr preferRelativeResize="0"/>
          <p:nvPr/>
        </p:nvPicPr>
        <p:blipFill>
          <a:blip r:embed="rId3">
            <a:alphaModFix/>
          </a:blip>
          <a:stretch>
            <a:fillRect/>
          </a:stretch>
        </p:blipFill>
        <p:spPr>
          <a:xfrm>
            <a:off x="5553750" y="1597875"/>
            <a:ext cx="3170501" cy="280040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28"/>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Results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Exploratory analysis</a:t>
            </a:r>
            <a:endParaRPr/>
          </a:p>
        </p:txBody>
      </p:sp>
      <p:sp>
        <p:nvSpPr>
          <p:cNvPr id="383" name="Google Shape;383;p29"/>
          <p:cNvSpPr txBox="1"/>
          <p:nvPr>
            <p:ph idx="1" type="body"/>
          </p:nvPr>
        </p:nvSpPr>
        <p:spPr>
          <a:xfrm>
            <a:off x="878825" y="1597875"/>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Most </a:t>
            </a:r>
            <a:r>
              <a:rPr lang="en"/>
              <a:t>collisions</a:t>
            </a:r>
            <a:r>
              <a:rPr lang="en"/>
              <a:t> were centred around the downtown core of Toronto</a:t>
            </a:r>
            <a:endParaRPr/>
          </a:p>
        </p:txBody>
      </p:sp>
      <p:pic>
        <p:nvPicPr>
          <p:cNvPr id="384" name="Google Shape;384;p29"/>
          <p:cNvPicPr preferRelativeResize="0"/>
          <p:nvPr/>
        </p:nvPicPr>
        <p:blipFill>
          <a:blip r:embed="rId3">
            <a:alphaModFix/>
          </a:blip>
          <a:stretch>
            <a:fillRect/>
          </a:stretch>
        </p:blipFill>
        <p:spPr>
          <a:xfrm>
            <a:off x="219813" y="2151175"/>
            <a:ext cx="8704374" cy="2507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Exploratory analysis</a:t>
            </a:r>
            <a:endParaRPr/>
          </a:p>
        </p:txBody>
      </p:sp>
      <p:pic>
        <p:nvPicPr>
          <p:cNvPr id="390" name="Google Shape;390;p30"/>
          <p:cNvPicPr preferRelativeResize="0"/>
          <p:nvPr/>
        </p:nvPicPr>
        <p:blipFill>
          <a:blip r:embed="rId3">
            <a:alphaModFix/>
          </a:blip>
          <a:stretch>
            <a:fillRect/>
          </a:stretch>
        </p:blipFill>
        <p:spPr>
          <a:xfrm>
            <a:off x="163325" y="2164125"/>
            <a:ext cx="4360629" cy="2661912"/>
          </a:xfrm>
          <a:prstGeom prst="rect">
            <a:avLst/>
          </a:prstGeom>
          <a:noFill/>
          <a:ln>
            <a:noFill/>
          </a:ln>
        </p:spPr>
      </p:pic>
      <p:pic>
        <p:nvPicPr>
          <p:cNvPr id="391" name="Google Shape;391;p30"/>
          <p:cNvPicPr preferRelativeResize="0"/>
          <p:nvPr/>
        </p:nvPicPr>
        <p:blipFill>
          <a:blip r:embed="rId4">
            <a:alphaModFix/>
          </a:blip>
          <a:stretch>
            <a:fillRect/>
          </a:stretch>
        </p:blipFill>
        <p:spPr>
          <a:xfrm>
            <a:off x="4660451" y="2164123"/>
            <a:ext cx="4320225" cy="2661914"/>
          </a:xfrm>
          <a:prstGeom prst="rect">
            <a:avLst/>
          </a:prstGeom>
          <a:noFill/>
          <a:ln>
            <a:noFill/>
          </a:ln>
        </p:spPr>
      </p:pic>
      <p:sp>
        <p:nvSpPr>
          <p:cNvPr id="392" name="Google Shape;392;p30"/>
          <p:cNvSpPr txBox="1"/>
          <p:nvPr>
            <p:ph idx="1" type="body"/>
          </p:nvPr>
        </p:nvSpPr>
        <p:spPr>
          <a:xfrm>
            <a:off x="988500" y="1661025"/>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Surprisingly, there was not obvious trends across the time and the day of the week</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1"/>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Exploratory analysis</a:t>
            </a:r>
            <a:endParaRPr/>
          </a:p>
          <a:p>
            <a:pPr indent="0" lvl="0" marL="0" rtl="0" algn="l">
              <a:spcBef>
                <a:spcPts val="0"/>
              </a:spcBef>
              <a:spcAft>
                <a:spcPts val="0"/>
              </a:spcAft>
              <a:buNone/>
            </a:pPr>
            <a:r>
              <a:t/>
            </a:r>
            <a:endParaRPr/>
          </a:p>
        </p:txBody>
      </p:sp>
      <p:pic>
        <p:nvPicPr>
          <p:cNvPr id="398" name="Google Shape;398;p31"/>
          <p:cNvPicPr preferRelativeResize="0"/>
          <p:nvPr/>
        </p:nvPicPr>
        <p:blipFill>
          <a:blip r:embed="rId3">
            <a:alphaModFix/>
          </a:blip>
          <a:stretch>
            <a:fillRect/>
          </a:stretch>
        </p:blipFill>
        <p:spPr>
          <a:xfrm>
            <a:off x="4951755" y="2082156"/>
            <a:ext cx="3560308" cy="2879470"/>
          </a:xfrm>
          <a:prstGeom prst="rect">
            <a:avLst/>
          </a:prstGeom>
          <a:noFill/>
          <a:ln>
            <a:noFill/>
          </a:ln>
        </p:spPr>
      </p:pic>
      <p:pic>
        <p:nvPicPr>
          <p:cNvPr id="399" name="Google Shape;399;p31"/>
          <p:cNvPicPr preferRelativeResize="0"/>
          <p:nvPr/>
        </p:nvPicPr>
        <p:blipFill>
          <a:blip r:embed="rId4">
            <a:alphaModFix/>
          </a:blip>
          <a:stretch>
            <a:fillRect/>
          </a:stretch>
        </p:blipFill>
        <p:spPr>
          <a:xfrm>
            <a:off x="631938" y="2082150"/>
            <a:ext cx="3594779" cy="2879467"/>
          </a:xfrm>
          <a:prstGeom prst="rect">
            <a:avLst/>
          </a:prstGeom>
          <a:noFill/>
          <a:ln>
            <a:noFill/>
          </a:ln>
        </p:spPr>
      </p:pic>
      <p:sp>
        <p:nvSpPr>
          <p:cNvPr id="400" name="Google Shape;400;p31"/>
          <p:cNvSpPr txBox="1"/>
          <p:nvPr>
            <p:ph idx="1" type="body"/>
          </p:nvPr>
        </p:nvSpPr>
        <p:spPr>
          <a:xfrm>
            <a:off x="1056750" y="1597875"/>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was also the case for other variables which we anticipated to be highly </a:t>
            </a:r>
            <a:r>
              <a:rPr lang="en"/>
              <a:t>correlated</a:t>
            </a:r>
            <a:r>
              <a:rPr lang="en"/>
              <a:t> with fatalities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a:t>
            </a:r>
            <a:r>
              <a:rPr lang="en"/>
              <a:t>roblem</a:t>
            </a:r>
            <a:r>
              <a:rPr lang="en"/>
              <a:t> statement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Machine Learning results</a:t>
            </a:r>
            <a:endParaRPr/>
          </a:p>
        </p:txBody>
      </p:sp>
      <p:sp>
        <p:nvSpPr>
          <p:cNvPr id="406" name="Google Shape;406;p32"/>
          <p:cNvSpPr txBox="1"/>
          <p:nvPr>
            <p:ph idx="1" type="body"/>
          </p:nvPr>
        </p:nvSpPr>
        <p:spPr>
          <a:xfrm>
            <a:off x="638900" y="1846100"/>
            <a:ext cx="41640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We filtered the dataset to only include </a:t>
            </a:r>
            <a:r>
              <a:rPr lang="en"/>
              <a:t>collisions</a:t>
            </a:r>
            <a:r>
              <a:rPr lang="en"/>
              <a:t> after 2014</a:t>
            </a:r>
            <a:endParaRPr/>
          </a:p>
          <a:p>
            <a:pPr indent="-298450" lvl="1" marL="914400" rtl="0" algn="l">
              <a:spcBef>
                <a:spcPts val="0"/>
              </a:spcBef>
              <a:spcAft>
                <a:spcPts val="0"/>
              </a:spcAft>
              <a:buSzPts val="1100"/>
              <a:buChar char="○"/>
            </a:pPr>
            <a:r>
              <a:rPr lang="en"/>
              <a:t>There were large differences in reporting before 2014 </a:t>
            </a:r>
            <a:endParaRPr/>
          </a:p>
          <a:p>
            <a:pPr indent="-311150" lvl="0" marL="457200" rtl="0" algn="l">
              <a:spcBef>
                <a:spcPts val="0"/>
              </a:spcBef>
              <a:spcAft>
                <a:spcPts val="0"/>
              </a:spcAft>
              <a:buSzPts val="1300"/>
              <a:buChar char="●"/>
            </a:pPr>
            <a:r>
              <a:rPr lang="en"/>
              <a:t>2,791 instances</a:t>
            </a:r>
            <a:endParaRPr/>
          </a:p>
          <a:p>
            <a:pPr indent="-298450" lvl="1" marL="914400" rtl="0" algn="l">
              <a:spcBef>
                <a:spcPts val="0"/>
              </a:spcBef>
              <a:spcAft>
                <a:spcPts val="0"/>
              </a:spcAft>
              <a:buSzPts val="1100"/>
              <a:buChar char="○"/>
            </a:pPr>
            <a:r>
              <a:rPr lang="en"/>
              <a:t>481 fatalities</a:t>
            </a:r>
            <a:endParaRPr/>
          </a:p>
          <a:p>
            <a:pPr indent="-298450" lvl="1" marL="914400" rtl="0" algn="l">
              <a:spcBef>
                <a:spcPts val="0"/>
              </a:spcBef>
              <a:spcAft>
                <a:spcPts val="0"/>
              </a:spcAft>
              <a:buSzPts val="1100"/>
              <a:buChar char="○"/>
            </a:pPr>
            <a:r>
              <a:rPr lang="en"/>
              <a:t>Imbalanced dataset</a:t>
            </a:r>
            <a:endParaRPr/>
          </a:p>
          <a:p>
            <a:pPr indent="-311150" lvl="0" marL="457200" rtl="0" algn="l">
              <a:spcBef>
                <a:spcPts val="0"/>
              </a:spcBef>
              <a:spcAft>
                <a:spcPts val="0"/>
              </a:spcAft>
              <a:buSzPts val="1300"/>
              <a:buChar char="●"/>
            </a:pPr>
            <a:r>
              <a:rPr lang="en"/>
              <a:t>Train size = 1,953 </a:t>
            </a:r>
            <a:endParaRPr/>
          </a:p>
          <a:p>
            <a:pPr indent="-311150" lvl="0" marL="457200" rtl="0" algn="l">
              <a:spcBef>
                <a:spcPts val="0"/>
              </a:spcBef>
              <a:spcAft>
                <a:spcPts val="0"/>
              </a:spcAft>
              <a:buSzPts val="1300"/>
              <a:buChar char="●"/>
            </a:pPr>
            <a:r>
              <a:rPr lang="en"/>
              <a:t>Test size = 838</a:t>
            </a:r>
            <a:endParaRPr/>
          </a:p>
        </p:txBody>
      </p:sp>
      <p:pic>
        <p:nvPicPr>
          <p:cNvPr id="407" name="Google Shape;407;p32" title="Chart"/>
          <p:cNvPicPr preferRelativeResize="0"/>
          <p:nvPr/>
        </p:nvPicPr>
        <p:blipFill>
          <a:blip r:embed="rId3">
            <a:alphaModFix/>
          </a:blip>
          <a:stretch>
            <a:fillRect/>
          </a:stretch>
        </p:blipFill>
        <p:spPr>
          <a:xfrm>
            <a:off x="4803024" y="1657375"/>
            <a:ext cx="4238376" cy="26207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Hyperparameters</a:t>
            </a:r>
            <a:endParaRPr/>
          </a:p>
        </p:txBody>
      </p:sp>
      <p:sp>
        <p:nvSpPr>
          <p:cNvPr id="413" name="Google Shape;413;p33"/>
          <p:cNvSpPr txBox="1"/>
          <p:nvPr>
            <p:ph idx="1" type="body"/>
          </p:nvPr>
        </p:nvSpPr>
        <p:spPr>
          <a:xfrm>
            <a:off x="617425" y="1241725"/>
            <a:ext cx="39819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rPr lang="en"/>
              <a:t>After using grid search to tune </a:t>
            </a:r>
            <a:r>
              <a:rPr lang="en"/>
              <a:t>hyperparameters</a:t>
            </a:r>
            <a:r>
              <a:rPr lang="en"/>
              <a:t>, the following are the </a:t>
            </a:r>
            <a:r>
              <a:rPr lang="en"/>
              <a:t>parameters</a:t>
            </a:r>
            <a:r>
              <a:rPr lang="en"/>
              <a:t> chosen for each of the corresponding algorithms</a:t>
            </a:r>
            <a:endParaRPr/>
          </a:p>
        </p:txBody>
      </p:sp>
      <p:graphicFrame>
        <p:nvGraphicFramePr>
          <p:cNvPr id="414" name="Google Shape;414;p33"/>
          <p:cNvGraphicFramePr/>
          <p:nvPr/>
        </p:nvGraphicFramePr>
        <p:xfrm>
          <a:off x="617425" y="2656650"/>
          <a:ext cx="3000000" cy="3000000"/>
        </p:xfrm>
        <a:graphic>
          <a:graphicData uri="http://schemas.openxmlformats.org/drawingml/2006/table">
            <a:tbl>
              <a:tblPr>
                <a:noFill/>
                <a:tableStyleId>{19AEECD5-D0EE-48BF-AC2D-458B69FE423B}</a:tableStyleId>
              </a:tblPr>
              <a:tblGrid>
                <a:gridCol w="1552575"/>
                <a:gridCol w="1971675"/>
              </a:tblGrid>
              <a:tr h="238125">
                <a:tc>
                  <a:txBody>
                    <a:bodyPr/>
                    <a:lstStyle/>
                    <a:p>
                      <a:pPr indent="0" lvl="0" marL="0" rtl="0" algn="l">
                        <a:lnSpc>
                          <a:spcPct val="115000"/>
                        </a:lnSpc>
                        <a:spcBef>
                          <a:spcPts val="0"/>
                        </a:spcBef>
                        <a:spcAft>
                          <a:spcPts val="0"/>
                        </a:spcAft>
                        <a:buNone/>
                      </a:pPr>
                      <a:r>
                        <a:rPr b="1" lang="en" sz="1300"/>
                        <a:t>Hyperparameter</a:t>
                      </a:r>
                      <a:endParaRPr b="1" sz="1300"/>
                    </a:p>
                  </a:txBody>
                  <a:tcPr marT="9525" marB="91425" marR="9525" marL="9525" anchor="b">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300"/>
                        <a:t>Values</a:t>
                      </a:r>
                      <a:endParaRPr b="1" sz="1300"/>
                    </a:p>
                  </a:txBody>
                  <a:tcPr marT="9525" marB="91425" marR="9525" marL="9525" anchor="b">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b="1" lang="en" sz="1100"/>
                        <a:t>Logistics regression</a:t>
                      </a:r>
                      <a:endParaRPr b="1" sz="1100"/>
                    </a:p>
                  </a:txBody>
                  <a:tcPr marT="9525" marB="91425" marR="9525" marL="9525" anchor="b">
                    <a:lnT cap="flat" cmpd="sng" w="6350">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sz="1300"/>
                    </a:p>
                  </a:txBody>
                  <a:tcPr marT="9525" marB="91425" marR="9525" marL="9525" anchor="b">
                    <a:lnT cap="flat" cmpd="sng" w="6350">
                      <a:solidFill>
                        <a:srgbClr val="000000"/>
                      </a:solidFill>
                      <a:prstDash val="solid"/>
                      <a:round/>
                      <a:headEnd len="sm" w="sm" type="none"/>
                      <a:tailEnd len="sm" w="sm" type="none"/>
                    </a:lnT>
                  </a:tcPr>
                </a:tc>
              </a:tr>
              <a:tr h="200025">
                <a:tc>
                  <a:txBody>
                    <a:bodyPr/>
                    <a:lstStyle/>
                    <a:p>
                      <a:pPr indent="0" lvl="0" marL="0" rtl="0" algn="l">
                        <a:lnSpc>
                          <a:spcPct val="115000"/>
                        </a:lnSpc>
                        <a:spcBef>
                          <a:spcPts val="0"/>
                        </a:spcBef>
                        <a:spcAft>
                          <a:spcPts val="0"/>
                        </a:spcAft>
                        <a:buNone/>
                      </a:pPr>
                      <a:r>
                        <a:rPr lang="en" sz="1100"/>
                        <a:t>Penalty</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L2</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C</a:t>
                      </a:r>
                      <a:endParaRPr sz="1100"/>
                    </a:p>
                  </a:txBody>
                  <a:tcPr marT="9525" marB="91425" marR="9525" marL="85725" anchor="b">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t>0.1</a:t>
                      </a:r>
                      <a:endParaRPr sz="1100"/>
                    </a:p>
                  </a:txBody>
                  <a:tcPr marT="9525" marB="91425" marR="9525" marL="9525" anchor="b">
                    <a:lnB cap="flat" cmpd="sng" w="6350">
                      <a:solidFill>
                        <a:srgbClr val="000000"/>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b="1" lang="en" sz="1100"/>
                        <a:t>KNN</a:t>
                      </a:r>
                      <a:endParaRPr b="1" sz="1100"/>
                    </a:p>
                  </a:txBody>
                  <a:tcPr marT="9525" marB="91425" marR="9525" marL="9525" anchor="b">
                    <a:lnT cap="flat" cmpd="sng" w="6350">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sz="1300"/>
                    </a:p>
                  </a:txBody>
                  <a:tcPr marT="9525" marB="91425" marR="9525" marL="9525" anchor="b">
                    <a:lnT cap="flat" cmpd="sng" w="6350">
                      <a:solidFill>
                        <a:srgbClr val="000000"/>
                      </a:solidFill>
                      <a:prstDash val="solid"/>
                      <a:round/>
                      <a:headEnd len="sm" w="sm" type="none"/>
                      <a:tailEnd len="sm" w="sm" type="none"/>
                    </a:lnT>
                  </a:tcPr>
                </a:tc>
              </a:tr>
              <a:tr h="200025">
                <a:tc>
                  <a:txBody>
                    <a:bodyPr/>
                    <a:lstStyle/>
                    <a:p>
                      <a:pPr indent="0" lvl="0" marL="0" rtl="0" algn="l">
                        <a:lnSpc>
                          <a:spcPct val="115000"/>
                        </a:lnSpc>
                        <a:spcBef>
                          <a:spcPts val="0"/>
                        </a:spcBef>
                        <a:spcAft>
                          <a:spcPts val="0"/>
                        </a:spcAft>
                        <a:buNone/>
                      </a:pPr>
                      <a:r>
                        <a:rPr lang="en" sz="1100"/>
                        <a:t>n neighbours</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15</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Weights</a:t>
                      </a:r>
                      <a:endParaRPr sz="1100"/>
                    </a:p>
                  </a:txBody>
                  <a:tcPr marT="9525" marB="91425" marR="9525" marL="85725" anchor="b">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t>Uniform</a:t>
                      </a:r>
                      <a:endParaRPr sz="1100"/>
                    </a:p>
                  </a:txBody>
                  <a:tcPr marT="9525" marB="91425" marR="9525" marL="9525" anchor="b">
                    <a:lnB cap="flat" cmpd="sng" w="6350">
                      <a:solidFill>
                        <a:srgbClr val="000000"/>
                      </a:solidFill>
                      <a:prstDash val="solid"/>
                      <a:round/>
                      <a:headEnd len="sm" w="sm" type="none"/>
                      <a:tailEnd len="sm" w="sm" type="none"/>
                    </a:lnB>
                  </a:tcPr>
                </a:tc>
              </a:tr>
            </a:tbl>
          </a:graphicData>
        </a:graphic>
      </p:graphicFrame>
      <p:graphicFrame>
        <p:nvGraphicFramePr>
          <p:cNvPr id="415" name="Google Shape;415;p33"/>
          <p:cNvGraphicFramePr/>
          <p:nvPr/>
        </p:nvGraphicFramePr>
        <p:xfrm>
          <a:off x="4850775" y="1501350"/>
          <a:ext cx="3000000" cy="3000000"/>
        </p:xfrm>
        <a:graphic>
          <a:graphicData uri="http://schemas.openxmlformats.org/drawingml/2006/table">
            <a:tbl>
              <a:tblPr>
                <a:noFill/>
                <a:tableStyleId>{19AEECD5-D0EE-48BF-AC2D-458B69FE423B}</a:tableStyleId>
              </a:tblPr>
              <a:tblGrid>
                <a:gridCol w="1552575"/>
                <a:gridCol w="1971675"/>
              </a:tblGrid>
              <a:tr h="200025">
                <a:tc>
                  <a:txBody>
                    <a:bodyPr/>
                    <a:lstStyle/>
                    <a:p>
                      <a:pPr indent="0" lvl="0" marL="0" rtl="0" algn="l">
                        <a:lnSpc>
                          <a:spcPct val="115000"/>
                        </a:lnSpc>
                        <a:spcBef>
                          <a:spcPts val="0"/>
                        </a:spcBef>
                        <a:spcAft>
                          <a:spcPts val="0"/>
                        </a:spcAft>
                        <a:buNone/>
                      </a:pPr>
                      <a:r>
                        <a:rPr b="1" lang="en" sz="1300"/>
                        <a:t>Hyperparameter</a:t>
                      </a:r>
                      <a:endParaRPr b="1" sz="1300"/>
                    </a:p>
                  </a:txBody>
                  <a:tcPr marT="9525" marB="91425" marR="9525" marL="9525" anchor="b">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300"/>
                        <a:t>Values</a:t>
                      </a:r>
                      <a:endParaRPr b="1" sz="1300"/>
                    </a:p>
                  </a:txBody>
                  <a:tcPr marT="9525" marB="91425" marR="9525" marL="9525" anchor="b">
                    <a:lnT cap="flat" cmpd="sng" w="6350">
                      <a:solidFill>
                        <a:srgbClr val="000000"/>
                      </a:solidFill>
                      <a:prstDash val="solid"/>
                      <a:round/>
                      <a:headEnd len="sm" w="sm" type="none"/>
                      <a:tailEnd len="sm" w="sm" type="none"/>
                    </a:lnT>
                    <a:lnB cap="flat" cmpd="sng" w="6350">
                      <a:solidFill>
                        <a:srgbClr val="000000"/>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b="1" lang="en" sz="1100"/>
                        <a:t>Decision Tree</a:t>
                      </a:r>
                      <a:endParaRPr b="1" sz="1100"/>
                    </a:p>
                  </a:txBody>
                  <a:tcPr marT="9525" marB="91425" marR="9525" marL="9525" anchor="b">
                    <a:lnT cap="flat" cmpd="sng" w="6350">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sz="1300"/>
                    </a:p>
                  </a:txBody>
                  <a:tcPr marT="9525" marB="91425" marR="9525" marL="9525" anchor="b">
                    <a:lnT cap="flat" cmpd="sng" w="6350">
                      <a:solidFill>
                        <a:srgbClr val="000000"/>
                      </a:solidFill>
                      <a:prstDash val="solid"/>
                      <a:round/>
                      <a:headEnd len="sm" w="sm" type="none"/>
                      <a:tailEnd len="sm" w="sm" type="none"/>
                    </a:lnT>
                  </a:tcPr>
                </a:tc>
              </a:tr>
              <a:tr h="200025">
                <a:tc>
                  <a:txBody>
                    <a:bodyPr/>
                    <a:lstStyle/>
                    <a:p>
                      <a:pPr indent="0" lvl="0" marL="0" rtl="0" algn="l">
                        <a:lnSpc>
                          <a:spcPct val="115000"/>
                        </a:lnSpc>
                        <a:spcBef>
                          <a:spcPts val="0"/>
                        </a:spcBef>
                        <a:spcAft>
                          <a:spcPts val="0"/>
                        </a:spcAft>
                        <a:buNone/>
                      </a:pPr>
                      <a:r>
                        <a:rPr lang="en" sz="1100"/>
                        <a:t>Criterion </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Gini</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Max depth</a:t>
                      </a:r>
                      <a:endParaRPr sz="1100"/>
                    </a:p>
                  </a:txBody>
                  <a:tcPr marT="9525" marB="91425" marR="9525" marL="85725" anchor="b">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t>2</a:t>
                      </a:r>
                      <a:endParaRPr sz="1100"/>
                    </a:p>
                  </a:txBody>
                  <a:tcPr marT="9525" marB="91425" marR="9525" marL="9525" anchor="b">
                    <a:lnB cap="flat" cmpd="sng" w="6350">
                      <a:solidFill>
                        <a:srgbClr val="000000"/>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b="1" lang="en" sz="1100"/>
                        <a:t>Random Forest</a:t>
                      </a:r>
                      <a:endParaRPr b="1" sz="1100"/>
                    </a:p>
                  </a:txBody>
                  <a:tcPr marT="9525" marB="91425" marR="9525" marL="9525" anchor="b">
                    <a:lnT cap="flat" cmpd="sng" w="6350">
                      <a:solidFill>
                        <a:srgbClr val="000000"/>
                      </a:solidFill>
                      <a:prstDash val="solid"/>
                      <a:round/>
                      <a:headEnd len="sm" w="sm" type="none"/>
                      <a:tailEnd len="sm" w="sm" type="none"/>
                    </a:lnT>
                  </a:tcPr>
                </a:tc>
                <a:tc>
                  <a:txBody>
                    <a:bodyPr/>
                    <a:lstStyle/>
                    <a:p>
                      <a:pPr indent="0" lvl="0" marL="0" rtl="0" algn="l">
                        <a:spcBef>
                          <a:spcPts val="0"/>
                        </a:spcBef>
                        <a:spcAft>
                          <a:spcPts val="0"/>
                        </a:spcAft>
                        <a:buNone/>
                      </a:pPr>
                      <a:r>
                        <a:t/>
                      </a:r>
                      <a:endParaRPr sz="1300"/>
                    </a:p>
                  </a:txBody>
                  <a:tcPr marT="9525" marB="91425" marR="9525" marL="9525" anchor="b">
                    <a:lnT cap="flat" cmpd="sng" w="6350">
                      <a:solidFill>
                        <a:srgbClr val="000000"/>
                      </a:solidFill>
                      <a:prstDash val="solid"/>
                      <a:round/>
                      <a:headEnd len="sm" w="sm" type="none"/>
                      <a:tailEnd len="sm" w="sm" type="none"/>
                    </a:lnT>
                  </a:tcPr>
                </a:tc>
              </a:tr>
              <a:tr h="200025">
                <a:tc>
                  <a:txBody>
                    <a:bodyPr/>
                    <a:lstStyle/>
                    <a:p>
                      <a:pPr indent="0" lvl="0" marL="0" rtl="0" algn="l">
                        <a:lnSpc>
                          <a:spcPct val="115000"/>
                        </a:lnSpc>
                        <a:spcBef>
                          <a:spcPts val="0"/>
                        </a:spcBef>
                        <a:spcAft>
                          <a:spcPts val="0"/>
                        </a:spcAft>
                        <a:buNone/>
                      </a:pPr>
                      <a:r>
                        <a:rPr lang="en" sz="1100"/>
                        <a:t>N estimators</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1</a:t>
                      </a:r>
                      <a:r>
                        <a:rPr lang="en" sz="1100"/>
                        <a:t>15</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Criterion</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Entropy</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Max depth</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8</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Min samples leaf</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1</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Min samples split</a:t>
                      </a:r>
                      <a:endParaRPr sz="1100"/>
                    </a:p>
                  </a:txBody>
                  <a:tcPr marT="9525" marB="91425" marR="9525" marL="85725" anchor="b"/>
                </a:tc>
                <a:tc>
                  <a:txBody>
                    <a:bodyPr/>
                    <a:lstStyle/>
                    <a:p>
                      <a:pPr indent="0" lvl="0" marL="0" rtl="0" algn="l">
                        <a:lnSpc>
                          <a:spcPct val="115000"/>
                        </a:lnSpc>
                        <a:spcBef>
                          <a:spcPts val="0"/>
                        </a:spcBef>
                        <a:spcAft>
                          <a:spcPts val="0"/>
                        </a:spcAft>
                        <a:buNone/>
                      </a:pPr>
                      <a:r>
                        <a:rPr lang="en" sz="1100"/>
                        <a:t>7</a:t>
                      </a:r>
                      <a:endParaRPr sz="1100"/>
                    </a:p>
                  </a:txBody>
                  <a:tcPr marT="9525" marB="91425" marR="9525" marL="9525" anchor="b"/>
                </a:tc>
              </a:tr>
              <a:tr h="200025">
                <a:tc>
                  <a:txBody>
                    <a:bodyPr/>
                    <a:lstStyle/>
                    <a:p>
                      <a:pPr indent="0" lvl="0" marL="0" rtl="0" algn="l">
                        <a:lnSpc>
                          <a:spcPct val="115000"/>
                        </a:lnSpc>
                        <a:spcBef>
                          <a:spcPts val="0"/>
                        </a:spcBef>
                        <a:spcAft>
                          <a:spcPts val="0"/>
                        </a:spcAft>
                        <a:buNone/>
                      </a:pPr>
                      <a:r>
                        <a:rPr lang="en" sz="1100"/>
                        <a:t>Max features</a:t>
                      </a:r>
                      <a:endParaRPr sz="1100"/>
                    </a:p>
                  </a:txBody>
                  <a:tcPr marT="9525" marB="91425" marR="9525" marL="85725" anchor="b">
                    <a:lnB cap="flat" cmpd="sng" w="63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t>Auto</a:t>
                      </a:r>
                      <a:endParaRPr sz="1100"/>
                    </a:p>
                  </a:txBody>
                  <a:tcPr marT="9525" marB="91425" marR="9525" marL="9525" anchor="b">
                    <a:lnB cap="flat" cmpd="sng" w="6350">
                      <a:solidFill>
                        <a:srgbClr val="000000"/>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Scoring metrics</a:t>
            </a:r>
            <a:endParaRPr/>
          </a:p>
        </p:txBody>
      </p:sp>
      <p:sp>
        <p:nvSpPr>
          <p:cNvPr id="421" name="Google Shape;421;p34"/>
          <p:cNvSpPr txBox="1"/>
          <p:nvPr>
            <p:ph idx="1" type="body"/>
          </p:nvPr>
        </p:nvSpPr>
        <p:spPr>
          <a:xfrm>
            <a:off x="659475" y="1832400"/>
            <a:ext cx="3850800" cy="2541600"/>
          </a:xfrm>
          <a:prstGeom prst="rect">
            <a:avLst/>
          </a:prstGeom>
        </p:spPr>
        <p:txBody>
          <a:bodyPr anchorCtr="0" anchor="t" bIns="91425" lIns="91425" spcFirstLastPara="1" rIns="91425" wrap="square" tIns="91425">
            <a:normAutofit fontScale="40000"/>
          </a:bodyPr>
          <a:lstStyle/>
          <a:p>
            <a:pPr indent="-300869" lvl="0" marL="457200" rtl="0" algn="l">
              <a:spcBef>
                <a:spcPts val="0"/>
              </a:spcBef>
              <a:spcAft>
                <a:spcPts val="0"/>
              </a:spcAft>
              <a:buSzPct val="100000"/>
              <a:buChar char="●"/>
            </a:pPr>
            <a:r>
              <a:rPr lang="en" sz="2845"/>
              <a:t>We used a </a:t>
            </a:r>
            <a:r>
              <a:rPr lang="en" sz="2845"/>
              <a:t>probability</a:t>
            </a:r>
            <a:r>
              <a:rPr lang="en" sz="2845"/>
              <a:t> threshold cut-off of 0.25 to try to improve out </a:t>
            </a:r>
            <a:r>
              <a:rPr lang="en" sz="2845"/>
              <a:t>precision</a:t>
            </a:r>
            <a:r>
              <a:rPr lang="en" sz="2845"/>
              <a:t> and recall. We also felt that it was important to </a:t>
            </a:r>
            <a:r>
              <a:rPr lang="en" sz="2845"/>
              <a:t>capture more potential fatalities</a:t>
            </a:r>
            <a:endParaRPr sz="2845"/>
          </a:p>
          <a:p>
            <a:pPr indent="0" lvl="0" marL="0" rtl="0" algn="l">
              <a:spcBef>
                <a:spcPts val="1200"/>
              </a:spcBef>
              <a:spcAft>
                <a:spcPts val="0"/>
              </a:spcAft>
              <a:buNone/>
            </a:pPr>
            <a:r>
              <a:t/>
            </a:r>
            <a:endParaRPr sz="2845"/>
          </a:p>
          <a:p>
            <a:pPr indent="-300869" lvl="0" marL="457200" rtl="0" algn="l">
              <a:spcBef>
                <a:spcPts val="1200"/>
              </a:spcBef>
              <a:spcAft>
                <a:spcPts val="0"/>
              </a:spcAft>
              <a:buSzPct val="100000"/>
              <a:buChar char="●"/>
            </a:pPr>
            <a:r>
              <a:rPr lang="en" sz="2845"/>
              <a:t>Our best scoring model was the KNN model</a:t>
            </a:r>
            <a:endParaRPr sz="2845"/>
          </a:p>
          <a:p>
            <a:pPr indent="-295789" lvl="1" marL="914400" rtl="0" algn="l">
              <a:spcBef>
                <a:spcPts val="0"/>
              </a:spcBef>
              <a:spcAft>
                <a:spcPts val="0"/>
              </a:spcAft>
              <a:buSzPct val="100000"/>
              <a:buChar char="○"/>
            </a:pPr>
            <a:r>
              <a:rPr lang="en" sz="2645"/>
              <a:t>AUC = 0.59</a:t>
            </a:r>
            <a:endParaRPr sz="2645"/>
          </a:p>
          <a:p>
            <a:pPr indent="-295789" lvl="1" marL="914400" rtl="0" algn="l">
              <a:spcBef>
                <a:spcPts val="0"/>
              </a:spcBef>
              <a:spcAft>
                <a:spcPts val="0"/>
              </a:spcAft>
              <a:buSzPct val="100000"/>
              <a:buChar char="○"/>
            </a:pPr>
            <a:r>
              <a:rPr lang="en" sz="2645"/>
              <a:t>This was compared to the train AUC of 0.66, suggesting our model is slightly overfit</a:t>
            </a:r>
            <a:endParaRPr/>
          </a:p>
          <a:p>
            <a:pPr indent="0" lvl="0" marL="0" rtl="0" algn="l">
              <a:spcBef>
                <a:spcPts val="1200"/>
              </a:spcBef>
              <a:spcAft>
                <a:spcPts val="1200"/>
              </a:spcAft>
              <a:buNone/>
            </a:pPr>
            <a:r>
              <a:t/>
            </a:r>
            <a:endParaRPr/>
          </a:p>
        </p:txBody>
      </p:sp>
      <p:pic>
        <p:nvPicPr>
          <p:cNvPr id="422" name="Google Shape;422;p34"/>
          <p:cNvPicPr preferRelativeResize="0"/>
          <p:nvPr/>
        </p:nvPicPr>
        <p:blipFill>
          <a:blip r:embed="rId3">
            <a:alphaModFix/>
          </a:blip>
          <a:stretch>
            <a:fillRect/>
          </a:stretch>
        </p:blipFill>
        <p:spPr>
          <a:xfrm>
            <a:off x="5050250" y="2571750"/>
            <a:ext cx="3653050" cy="2443875"/>
          </a:xfrm>
          <a:prstGeom prst="rect">
            <a:avLst/>
          </a:prstGeom>
          <a:noFill/>
          <a:ln>
            <a:noFill/>
          </a:ln>
        </p:spPr>
      </p:pic>
      <p:pic>
        <p:nvPicPr>
          <p:cNvPr id="423" name="Google Shape;423;p34"/>
          <p:cNvPicPr preferRelativeResize="0"/>
          <p:nvPr/>
        </p:nvPicPr>
        <p:blipFill>
          <a:blip r:embed="rId4">
            <a:alphaModFix/>
          </a:blip>
          <a:stretch>
            <a:fillRect/>
          </a:stretch>
        </p:blipFill>
        <p:spPr>
          <a:xfrm>
            <a:off x="5166075" y="164350"/>
            <a:ext cx="3421400" cy="21301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3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Precision</a:t>
            </a:r>
            <a:r>
              <a:rPr lang="en"/>
              <a:t>, recall, F1</a:t>
            </a:r>
            <a:endParaRPr/>
          </a:p>
        </p:txBody>
      </p:sp>
      <p:sp>
        <p:nvSpPr>
          <p:cNvPr id="429" name="Google Shape;429;p35"/>
          <p:cNvSpPr txBox="1"/>
          <p:nvPr>
            <p:ph idx="1" type="body"/>
          </p:nvPr>
        </p:nvSpPr>
        <p:spPr>
          <a:xfrm>
            <a:off x="645750" y="1839250"/>
            <a:ext cx="37617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Our model had difficulty in being able to predict positive cases (fatalities)</a:t>
            </a:r>
            <a:endParaRPr/>
          </a:p>
          <a:p>
            <a:pPr indent="-311150" lvl="0" marL="457200" rtl="0" algn="l">
              <a:spcBef>
                <a:spcPts val="0"/>
              </a:spcBef>
              <a:spcAft>
                <a:spcPts val="0"/>
              </a:spcAft>
              <a:buSzPts val="1300"/>
              <a:buChar char="●"/>
            </a:pPr>
            <a:r>
              <a:rPr lang="en"/>
              <a:t>Overall metrics:</a:t>
            </a:r>
            <a:endParaRPr/>
          </a:p>
          <a:p>
            <a:pPr indent="-298450" lvl="1" marL="914400" rtl="0" algn="l">
              <a:spcBef>
                <a:spcPts val="0"/>
              </a:spcBef>
              <a:spcAft>
                <a:spcPts val="0"/>
              </a:spcAft>
              <a:buSzPts val="1100"/>
              <a:buChar char="○"/>
            </a:pPr>
            <a:r>
              <a:rPr lang="en"/>
              <a:t>Precision = 0.296</a:t>
            </a:r>
            <a:endParaRPr/>
          </a:p>
          <a:p>
            <a:pPr indent="-298450" lvl="1" marL="914400" rtl="0" algn="l">
              <a:spcBef>
                <a:spcPts val="0"/>
              </a:spcBef>
              <a:spcAft>
                <a:spcPts val="0"/>
              </a:spcAft>
              <a:buSzPts val="1100"/>
              <a:buChar char="○"/>
            </a:pPr>
            <a:r>
              <a:rPr lang="en"/>
              <a:t>Recall = 0.429</a:t>
            </a:r>
            <a:endParaRPr/>
          </a:p>
          <a:p>
            <a:pPr indent="-298450" lvl="1" marL="914400" rtl="0" algn="l">
              <a:spcBef>
                <a:spcPts val="0"/>
              </a:spcBef>
              <a:spcAft>
                <a:spcPts val="0"/>
              </a:spcAft>
              <a:buSzPts val="1100"/>
              <a:buChar char="○"/>
            </a:pPr>
            <a:r>
              <a:rPr lang="en"/>
              <a:t>F1 = 0.35</a:t>
            </a:r>
            <a:endParaRPr/>
          </a:p>
          <a:p>
            <a:pPr indent="-311150" lvl="0" marL="457200" rtl="0" algn="l">
              <a:spcBef>
                <a:spcPts val="0"/>
              </a:spcBef>
              <a:spcAft>
                <a:spcPts val="0"/>
              </a:spcAft>
              <a:buSzPts val="1300"/>
              <a:buChar char="●"/>
            </a:pPr>
            <a:r>
              <a:rPr lang="en"/>
              <a:t>More detailed </a:t>
            </a:r>
            <a:r>
              <a:rPr lang="en"/>
              <a:t>precision-recall scores can be seen to the right by outcome class</a:t>
            </a:r>
            <a:endParaRPr/>
          </a:p>
        </p:txBody>
      </p:sp>
      <p:graphicFrame>
        <p:nvGraphicFramePr>
          <p:cNvPr id="430" name="Google Shape;430;p35"/>
          <p:cNvGraphicFramePr/>
          <p:nvPr/>
        </p:nvGraphicFramePr>
        <p:xfrm>
          <a:off x="4553750" y="2104275"/>
          <a:ext cx="3000000" cy="3000000"/>
        </p:xfrm>
        <a:graphic>
          <a:graphicData uri="http://schemas.openxmlformats.org/drawingml/2006/table">
            <a:tbl>
              <a:tblPr>
                <a:noFill/>
                <a:tableStyleId>{19AEECD5-D0EE-48BF-AC2D-458B69FE423B}</a:tableStyleId>
              </a:tblPr>
              <a:tblGrid>
                <a:gridCol w="1018600"/>
                <a:gridCol w="1018600"/>
                <a:gridCol w="995200"/>
                <a:gridCol w="1018600"/>
              </a:tblGrid>
              <a:tr h="200025">
                <a:tc>
                  <a:txBody>
                    <a:bodyPr/>
                    <a:lstStyle/>
                    <a:p>
                      <a:pPr indent="0" lvl="0" marL="0" rtl="0" algn="l">
                        <a:spcBef>
                          <a:spcPts val="0"/>
                        </a:spcBef>
                        <a:spcAft>
                          <a:spcPts val="0"/>
                        </a:spcAft>
                        <a:buNone/>
                      </a:pPr>
                      <a:r>
                        <a:rPr lang="en"/>
                        <a:t> </a:t>
                      </a:r>
                      <a:endParaRPr/>
                    </a:p>
                  </a:txBody>
                  <a:tcPr marT="9525" marB="91425" marR="9525" marL="9525" anchor="b">
                    <a:lnT cap="flat" cmpd="sng" w="4775">
                      <a:solidFill>
                        <a:srgbClr val="000000"/>
                      </a:solidFill>
                      <a:prstDash val="solid"/>
                      <a:round/>
                      <a:headEnd len="sm" w="sm" type="none"/>
                      <a:tailEnd len="sm" w="sm" type="none"/>
                    </a:lnT>
                    <a:lnB cap="flat" cmpd="sng" w="4775">
                      <a:solidFill>
                        <a:srgbClr val="000000"/>
                      </a:solidFill>
                      <a:prstDash val="solid"/>
                      <a:round/>
                      <a:headEnd len="sm" w="sm" type="none"/>
                      <a:tailEnd len="sm" w="sm" type="none"/>
                    </a:lnB>
                  </a:tcPr>
                </a:tc>
                <a:tc>
                  <a:txBody>
                    <a:bodyPr/>
                    <a:lstStyle/>
                    <a:p>
                      <a:pPr indent="0" lvl="0" marL="0" rtl="0" algn="r">
                        <a:spcBef>
                          <a:spcPts val="0"/>
                        </a:spcBef>
                        <a:spcAft>
                          <a:spcPts val="0"/>
                        </a:spcAft>
                        <a:buNone/>
                      </a:pPr>
                      <a:r>
                        <a:rPr b="1" lang="en"/>
                        <a:t>Precision</a:t>
                      </a:r>
                      <a:endParaRPr b="1"/>
                    </a:p>
                  </a:txBody>
                  <a:tcPr marT="9525" marB="91425" marR="9525" marL="9525" anchor="b">
                    <a:lnT cap="flat" cmpd="sng" w="4775">
                      <a:solidFill>
                        <a:srgbClr val="000000"/>
                      </a:solidFill>
                      <a:prstDash val="solid"/>
                      <a:round/>
                      <a:headEnd len="sm" w="sm" type="none"/>
                      <a:tailEnd len="sm" w="sm" type="none"/>
                    </a:lnT>
                    <a:lnB cap="flat" cmpd="sng" w="4775">
                      <a:solidFill>
                        <a:srgbClr val="000000"/>
                      </a:solidFill>
                      <a:prstDash val="solid"/>
                      <a:round/>
                      <a:headEnd len="sm" w="sm" type="none"/>
                      <a:tailEnd len="sm" w="sm" type="none"/>
                    </a:lnB>
                  </a:tcPr>
                </a:tc>
                <a:tc>
                  <a:txBody>
                    <a:bodyPr/>
                    <a:lstStyle/>
                    <a:p>
                      <a:pPr indent="0" lvl="0" marL="0" rtl="0" algn="r">
                        <a:spcBef>
                          <a:spcPts val="0"/>
                        </a:spcBef>
                        <a:spcAft>
                          <a:spcPts val="0"/>
                        </a:spcAft>
                        <a:buNone/>
                      </a:pPr>
                      <a:r>
                        <a:rPr b="1" lang="en"/>
                        <a:t>Recall</a:t>
                      </a:r>
                      <a:endParaRPr b="1"/>
                    </a:p>
                  </a:txBody>
                  <a:tcPr marT="9525" marB="91425" marR="9525" marL="9525" anchor="b">
                    <a:lnT cap="flat" cmpd="sng" w="4775">
                      <a:solidFill>
                        <a:srgbClr val="000000"/>
                      </a:solidFill>
                      <a:prstDash val="solid"/>
                      <a:round/>
                      <a:headEnd len="sm" w="sm" type="none"/>
                      <a:tailEnd len="sm" w="sm" type="none"/>
                    </a:lnT>
                    <a:lnB cap="flat" cmpd="sng" w="4775">
                      <a:solidFill>
                        <a:srgbClr val="000000"/>
                      </a:solidFill>
                      <a:prstDash val="solid"/>
                      <a:round/>
                      <a:headEnd len="sm" w="sm" type="none"/>
                      <a:tailEnd len="sm" w="sm" type="none"/>
                    </a:lnB>
                  </a:tcPr>
                </a:tc>
                <a:tc>
                  <a:txBody>
                    <a:bodyPr/>
                    <a:lstStyle/>
                    <a:p>
                      <a:pPr indent="0" lvl="0" marL="0" rtl="0" algn="r">
                        <a:spcBef>
                          <a:spcPts val="0"/>
                        </a:spcBef>
                        <a:spcAft>
                          <a:spcPts val="0"/>
                        </a:spcAft>
                        <a:buNone/>
                      </a:pPr>
                      <a:r>
                        <a:rPr b="1" lang="en"/>
                        <a:t>F1-score</a:t>
                      </a:r>
                      <a:endParaRPr b="1"/>
                    </a:p>
                  </a:txBody>
                  <a:tcPr marT="9525" marB="91425" marR="9525" marL="9525" anchor="b">
                    <a:lnT cap="flat" cmpd="sng" w="4775">
                      <a:solidFill>
                        <a:srgbClr val="000000"/>
                      </a:solidFill>
                      <a:prstDash val="solid"/>
                      <a:round/>
                      <a:headEnd len="sm" w="sm" type="none"/>
                      <a:tailEnd len="sm" w="sm" type="none"/>
                    </a:lnT>
                    <a:lnB cap="flat" cmpd="sng" w="4775">
                      <a:solidFill>
                        <a:srgbClr val="000000"/>
                      </a:solidFill>
                      <a:prstDash val="solid"/>
                      <a:round/>
                      <a:headEnd len="sm" w="sm" type="none"/>
                      <a:tailEnd len="sm" w="sm" type="none"/>
                    </a:lnB>
                  </a:tcPr>
                </a:tc>
              </a:tr>
              <a:tr h="200025">
                <a:tc>
                  <a:txBody>
                    <a:bodyPr/>
                    <a:lstStyle/>
                    <a:p>
                      <a:pPr indent="0" lvl="0" marL="0" rtl="0" algn="l">
                        <a:spcBef>
                          <a:spcPts val="0"/>
                        </a:spcBef>
                        <a:spcAft>
                          <a:spcPts val="0"/>
                        </a:spcAft>
                        <a:buNone/>
                      </a:pPr>
                      <a:r>
                        <a:rPr lang="en"/>
                        <a:t>Non-fatal</a:t>
                      </a:r>
                      <a:endParaRPr/>
                    </a:p>
                  </a:txBody>
                  <a:tcPr marT="9525" marB="91425" marR="9525" marL="9525" anchor="b">
                    <a:lnT cap="flat" cmpd="sng" w="4775">
                      <a:solidFill>
                        <a:srgbClr val="000000"/>
                      </a:solidFill>
                      <a:prstDash val="solid"/>
                      <a:round/>
                      <a:headEnd len="sm" w="sm" type="none"/>
                      <a:tailEnd len="sm" w="sm" type="none"/>
                    </a:lnT>
                  </a:tcPr>
                </a:tc>
                <a:tc>
                  <a:txBody>
                    <a:bodyPr/>
                    <a:lstStyle/>
                    <a:p>
                      <a:pPr indent="0" lvl="0" marL="0" rtl="0" algn="r">
                        <a:lnSpc>
                          <a:spcPct val="115000"/>
                        </a:lnSpc>
                        <a:spcBef>
                          <a:spcPts val="0"/>
                        </a:spcBef>
                        <a:spcAft>
                          <a:spcPts val="0"/>
                        </a:spcAft>
                        <a:buNone/>
                      </a:pPr>
                      <a:r>
                        <a:rPr lang="en"/>
                        <a:t>0.85</a:t>
                      </a:r>
                      <a:endParaRPr/>
                    </a:p>
                  </a:txBody>
                  <a:tcPr marT="9525" marB="91425" marR="9525" marL="9525" anchor="b">
                    <a:lnT cap="flat" cmpd="sng" w="4775">
                      <a:solidFill>
                        <a:srgbClr val="000000"/>
                      </a:solidFill>
                      <a:prstDash val="solid"/>
                      <a:round/>
                      <a:headEnd len="sm" w="sm" type="none"/>
                      <a:tailEnd len="sm" w="sm" type="none"/>
                    </a:lnT>
                  </a:tcPr>
                </a:tc>
                <a:tc>
                  <a:txBody>
                    <a:bodyPr/>
                    <a:lstStyle/>
                    <a:p>
                      <a:pPr indent="0" lvl="0" marL="0" rtl="0" algn="r">
                        <a:lnSpc>
                          <a:spcPct val="115000"/>
                        </a:lnSpc>
                        <a:spcBef>
                          <a:spcPts val="0"/>
                        </a:spcBef>
                        <a:spcAft>
                          <a:spcPts val="0"/>
                        </a:spcAft>
                        <a:buNone/>
                      </a:pPr>
                      <a:r>
                        <a:rPr lang="en"/>
                        <a:t>0.76</a:t>
                      </a:r>
                      <a:endParaRPr/>
                    </a:p>
                  </a:txBody>
                  <a:tcPr marT="9525" marB="91425" marR="9525" marL="9525" anchor="b">
                    <a:lnT cap="flat" cmpd="sng" w="4775">
                      <a:solidFill>
                        <a:srgbClr val="000000"/>
                      </a:solidFill>
                      <a:prstDash val="solid"/>
                      <a:round/>
                      <a:headEnd len="sm" w="sm" type="none"/>
                      <a:tailEnd len="sm" w="sm" type="none"/>
                    </a:lnT>
                  </a:tcPr>
                </a:tc>
                <a:tc>
                  <a:txBody>
                    <a:bodyPr/>
                    <a:lstStyle/>
                    <a:p>
                      <a:pPr indent="0" lvl="0" marL="0" rtl="0" algn="r">
                        <a:lnSpc>
                          <a:spcPct val="115000"/>
                        </a:lnSpc>
                        <a:spcBef>
                          <a:spcPts val="0"/>
                        </a:spcBef>
                        <a:spcAft>
                          <a:spcPts val="0"/>
                        </a:spcAft>
                        <a:buNone/>
                      </a:pPr>
                      <a:r>
                        <a:rPr lang="en"/>
                        <a:t>0.80</a:t>
                      </a:r>
                      <a:endParaRPr/>
                    </a:p>
                  </a:txBody>
                  <a:tcPr marT="9525" marB="91425" marR="9525" marL="9525" anchor="b">
                    <a:lnT cap="flat" cmpd="sng" w="4775">
                      <a:solidFill>
                        <a:srgbClr val="000000"/>
                      </a:solidFill>
                      <a:prstDash val="solid"/>
                      <a:round/>
                      <a:headEnd len="sm" w="sm" type="none"/>
                      <a:tailEnd len="sm" w="sm" type="none"/>
                    </a:lnT>
                  </a:tcPr>
                </a:tc>
              </a:tr>
              <a:tr h="200025">
                <a:tc>
                  <a:txBody>
                    <a:bodyPr/>
                    <a:lstStyle/>
                    <a:p>
                      <a:pPr indent="0" lvl="0" marL="0" rtl="0" algn="l">
                        <a:spcBef>
                          <a:spcPts val="0"/>
                        </a:spcBef>
                        <a:spcAft>
                          <a:spcPts val="0"/>
                        </a:spcAft>
                        <a:buNone/>
                      </a:pPr>
                      <a:r>
                        <a:rPr lang="en"/>
                        <a:t>Fatal</a:t>
                      </a:r>
                      <a:endParaRPr/>
                    </a:p>
                  </a:txBody>
                  <a:tcPr marT="9525" marB="91425" marR="9525" marL="9525" anchor="b">
                    <a:lnB cap="flat" cmpd="sng" w="477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0.30</a:t>
                      </a:r>
                      <a:endParaRPr/>
                    </a:p>
                  </a:txBody>
                  <a:tcPr marT="9525" marB="91425" marR="9525" marL="9525" anchor="b">
                    <a:lnB cap="flat" cmpd="sng" w="477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0.43</a:t>
                      </a:r>
                      <a:endParaRPr/>
                    </a:p>
                  </a:txBody>
                  <a:tcPr marT="9525" marB="91425" marR="9525" marL="9525" anchor="b">
                    <a:lnB cap="flat" cmpd="sng" w="4775">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a:t>0.35</a:t>
                      </a:r>
                      <a:endParaRPr/>
                    </a:p>
                  </a:txBody>
                  <a:tcPr marT="9525" marB="91425" marR="9525" marL="9525" anchor="b">
                    <a:lnB cap="flat" cmpd="sng" w="4775">
                      <a:solidFill>
                        <a:srgbClr val="000000"/>
                      </a:solidFill>
                      <a:prstDash val="solid"/>
                      <a:round/>
                      <a:headEnd len="sm" w="sm" type="none"/>
                      <a:tailEnd len="sm" w="sm" type="none"/>
                    </a:lnB>
                  </a:tcPr>
                </a:tc>
              </a:tr>
            </a:tbl>
          </a:graphicData>
        </a:graphic>
      </p:graphicFrame>
      <p:sp>
        <p:nvSpPr>
          <p:cNvPr id="431" name="Google Shape;431;p35"/>
          <p:cNvSpPr txBox="1"/>
          <p:nvPr>
            <p:ph idx="1" type="body"/>
          </p:nvPr>
        </p:nvSpPr>
        <p:spPr>
          <a:xfrm>
            <a:off x="891463" y="3899525"/>
            <a:ext cx="3405000" cy="9420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
              <a:t>R</a:t>
            </a:r>
            <a:r>
              <a:rPr b="1" lang="en"/>
              <a:t>ecall</a:t>
            </a:r>
            <a:r>
              <a:rPr lang="en"/>
              <a:t>: </a:t>
            </a:r>
            <a:endParaRPr/>
          </a:p>
          <a:p>
            <a:pPr indent="0" lvl="0" marL="0" rtl="0" algn="ctr">
              <a:spcBef>
                <a:spcPts val="1200"/>
              </a:spcBef>
              <a:spcAft>
                <a:spcPts val="1200"/>
              </a:spcAft>
              <a:buNone/>
            </a:pPr>
            <a:r>
              <a:rPr lang="en" sz="1150">
                <a:solidFill>
                  <a:srgbClr val="555555"/>
                </a:solidFill>
                <a:highlight>
                  <a:srgbClr val="FFFFFF"/>
                </a:highlight>
                <a:latin typeface="Arial"/>
                <a:ea typeface="Arial"/>
                <a:cs typeface="Arial"/>
                <a:sym typeface="Arial"/>
              </a:rPr>
              <a:t>The </a:t>
            </a:r>
            <a:r>
              <a:rPr lang="en" sz="1150">
                <a:solidFill>
                  <a:srgbClr val="555555"/>
                </a:solidFill>
                <a:highlight>
                  <a:srgbClr val="FFFFFF"/>
                </a:highlight>
                <a:latin typeface="Arial"/>
                <a:ea typeface="Arial"/>
                <a:cs typeface="Arial"/>
                <a:sym typeface="Arial"/>
              </a:rPr>
              <a:t>number of fatality predictions </a:t>
            </a:r>
            <a:br>
              <a:rPr lang="en" sz="1150">
                <a:solidFill>
                  <a:srgbClr val="555555"/>
                </a:solidFill>
                <a:highlight>
                  <a:srgbClr val="FFFFFF"/>
                </a:highlight>
                <a:latin typeface="Arial"/>
                <a:ea typeface="Arial"/>
                <a:cs typeface="Arial"/>
                <a:sym typeface="Arial"/>
              </a:rPr>
            </a:br>
            <a:r>
              <a:rPr lang="en" sz="1150">
                <a:solidFill>
                  <a:srgbClr val="555555"/>
                </a:solidFill>
                <a:highlight>
                  <a:srgbClr val="FFFFFF"/>
                </a:highlight>
                <a:latin typeface="Arial"/>
                <a:ea typeface="Arial"/>
                <a:cs typeface="Arial"/>
                <a:sym typeface="Arial"/>
              </a:rPr>
              <a:t>made out of all fatalities </a:t>
            </a:r>
            <a:endParaRPr/>
          </a:p>
        </p:txBody>
      </p:sp>
      <p:sp>
        <p:nvSpPr>
          <p:cNvPr id="432" name="Google Shape;432;p35"/>
          <p:cNvSpPr txBox="1"/>
          <p:nvPr>
            <p:ph idx="1" type="body"/>
          </p:nvPr>
        </p:nvSpPr>
        <p:spPr>
          <a:xfrm>
            <a:off x="4847538" y="3899525"/>
            <a:ext cx="3405000" cy="9420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
              <a:t>P</a:t>
            </a:r>
            <a:r>
              <a:rPr b="1" lang="en"/>
              <a:t>recision:</a:t>
            </a:r>
            <a:r>
              <a:rPr lang="en"/>
              <a:t> </a:t>
            </a:r>
            <a:endParaRPr/>
          </a:p>
          <a:p>
            <a:pPr indent="0" lvl="0" marL="0" rtl="0" algn="ctr">
              <a:spcBef>
                <a:spcPts val="1200"/>
              </a:spcBef>
              <a:spcAft>
                <a:spcPts val="1200"/>
              </a:spcAft>
              <a:buNone/>
            </a:pPr>
            <a:r>
              <a:rPr lang="en" sz="1150">
                <a:solidFill>
                  <a:srgbClr val="555555"/>
                </a:solidFill>
                <a:highlight>
                  <a:srgbClr val="FFFFFF"/>
                </a:highlight>
                <a:latin typeface="Arial"/>
                <a:ea typeface="Arial"/>
                <a:cs typeface="Arial"/>
                <a:sym typeface="Arial"/>
              </a:rPr>
              <a:t>The number of fatality predictions </a:t>
            </a:r>
            <a:br>
              <a:rPr lang="en" sz="1150">
                <a:solidFill>
                  <a:srgbClr val="555555"/>
                </a:solidFill>
                <a:highlight>
                  <a:srgbClr val="FFFFFF"/>
                </a:highlight>
                <a:latin typeface="Arial"/>
                <a:ea typeface="Arial"/>
                <a:cs typeface="Arial"/>
                <a:sym typeface="Arial"/>
              </a:rPr>
            </a:br>
            <a:r>
              <a:rPr lang="en" sz="1150">
                <a:solidFill>
                  <a:srgbClr val="555555"/>
                </a:solidFill>
                <a:highlight>
                  <a:srgbClr val="FFFFFF"/>
                </a:highlight>
                <a:latin typeface="Arial"/>
                <a:ea typeface="Arial"/>
                <a:cs typeface="Arial"/>
                <a:sym typeface="Arial"/>
              </a:rPr>
              <a:t>that actually belong to the </a:t>
            </a:r>
            <a:r>
              <a:rPr lang="en" sz="1150">
                <a:solidFill>
                  <a:srgbClr val="555555"/>
                </a:solidFill>
                <a:highlight>
                  <a:srgbClr val="FFFFFF"/>
                </a:highlight>
                <a:latin typeface="Arial"/>
                <a:ea typeface="Arial"/>
                <a:cs typeface="Arial"/>
                <a:sym typeface="Arial"/>
              </a:rPr>
              <a:t>fatality</a:t>
            </a:r>
            <a:r>
              <a:rPr lang="en" sz="1150">
                <a:solidFill>
                  <a:srgbClr val="555555"/>
                </a:solidFill>
                <a:highlight>
                  <a:srgbClr val="FFFFFF"/>
                </a:highlight>
                <a:latin typeface="Arial"/>
                <a:ea typeface="Arial"/>
                <a:cs typeface="Arial"/>
                <a:sym typeface="Arial"/>
              </a:rPr>
              <a:t> class</a:t>
            </a:r>
            <a:r>
              <a:rPr lang="en"/>
              <a:t>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36"/>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Discussion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Interpretation</a:t>
            </a:r>
            <a:endParaRPr/>
          </a:p>
        </p:txBody>
      </p:sp>
      <p:sp>
        <p:nvSpPr>
          <p:cNvPr id="443" name="Google Shape;443;p37"/>
          <p:cNvSpPr txBox="1"/>
          <p:nvPr>
            <p:ph idx="1" type="body"/>
          </p:nvPr>
        </p:nvSpPr>
        <p:spPr>
          <a:xfrm>
            <a:off x="959025" y="17015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Unfortunately we were not able to </a:t>
            </a:r>
            <a:r>
              <a:rPr lang="en"/>
              <a:t>achieve</a:t>
            </a:r>
            <a:r>
              <a:rPr lang="en"/>
              <a:t> relatively high </a:t>
            </a:r>
            <a:r>
              <a:rPr lang="en"/>
              <a:t>precision</a:t>
            </a:r>
            <a:r>
              <a:rPr lang="en"/>
              <a:t> and recall</a:t>
            </a:r>
            <a:endParaRPr/>
          </a:p>
          <a:p>
            <a:pPr indent="0" lvl="0" marL="0" rtl="0" algn="l">
              <a:spcBef>
                <a:spcPts val="1200"/>
              </a:spcBef>
              <a:spcAft>
                <a:spcPts val="0"/>
              </a:spcAft>
              <a:buNone/>
            </a:pPr>
            <a:r>
              <a:rPr lang="en"/>
              <a:t>This may be due to a number of reason: </a:t>
            </a:r>
            <a:endParaRPr/>
          </a:p>
          <a:p>
            <a:pPr indent="-311150" lvl="0" marL="457200" rtl="0" algn="l">
              <a:spcBef>
                <a:spcPts val="1200"/>
              </a:spcBef>
              <a:spcAft>
                <a:spcPts val="0"/>
              </a:spcAft>
              <a:buSzPts val="1300"/>
              <a:buChar char="●"/>
            </a:pPr>
            <a:r>
              <a:rPr lang="en"/>
              <a:t>This dataset only included </a:t>
            </a:r>
            <a:r>
              <a:rPr lang="en"/>
              <a:t>collisions</a:t>
            </a:r>
            <a:r>
              <a:rPr lang="en"/>
              <a:t> involving death or serious injuries</a:t>
            </a:r>
            <a:endParaRPr/>
          </a:p>
          <a:p>
            <a:pPr indent="-298450" lvl="1" marL="914400" rtl="0" algn="l">
              <a:spcBef>
                <a:spcPts val="0"/>
              </a:spcBef>
              <a:spcAft>
                <a:spcPts val="0"/>
              </a:spcAft>
              <a:buSzPts val="1100"/>
              <a:buChar char="○"/>
            </a:pPr>
            <a:r>
              <a:rPr lang="en"/>
              <a:t>The difference between the two of these may be marginal in many cases and it may be difficult to predict this </a:t>
            </a:r>
            <a:endParaRPr/>
          </a:p>
          <a:p>
            <a:pPr indent="-298450" lvl="1" marL="914400" rtl="0" algn="l">
              <a:spcBef>
                <a:spcPts val="0"/>
              </a:spcBef>
              <a:spcAft>
                <a:spcPts val="0"/>
              </a:spcAft>
              <a:buSzPts val="1100"/>
              <a:buChar char="○"/>
            </a:pPr>
            <a:r>
              <a:rPr lang="en"/>
              <a:t>For instance, what may have resulted in fatality for one individual may not for another</a:t>
            </a:r>
            <a:endParaRPr/>
          </a:p>
          <a:p>
            <a:pPr indent="-311150" lvl="0" marL="457200" rtl="0" algn="l">
              <a:spcBef>
                <a:spcPts val="0"/>
              </a:spcBef>
              <a:spcAft>
                <a:spcPts val="0"/>
              </a:spcAft>
              <a:buSzPts val="1300"/>
              <a:buChar char="●"/>
            </a:pPr>
            <a:r>
              <a:rPr lang="en"/>
              <a:t>Since we grouped by car incident, we lose person-level data</a:t>
            </a:r>
            <a:endParaRPr/>
          </a:p>
          <a:p>
            <a:pPr indent="-298450" lvl="1" marL="914400" rtl="0" algn="l">
              <a:spcBef>
                <a:spcPts val="0"/>
              </a:spcBef>
              <a:spcAft>
                <a:spcPts val="0"/>
              </a:spcAft>
              <a:buSzPts val="1100"/>
              <a:buChar char="○"/>
            </a:pPr>
            <a:r>
              <a:rPr lang="en"/>
              <a:t>This means we lose variables like age, which may be a very important variable in terms of predicting fatality, as younger children or older adults may have higher probability of fatality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3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Interpretation</a:t>
            </a:r>
            <a:endParaRPr/>
          </a:p>
        </p:txBody>
      </p:sp>
      <p:sp>
        <p:nvSpPr>
          <p:cNvPr id="449" name="Google Shape;449;p38"/>
          <p:cNvSpPr txBox="1"/>
          <p:nvPr>
            <p:ph idx="1" type="body"/>
          </p:nvPr>
        </p:nvSpPr>
        <p:spPr>
          <a:xfrm>
            <a:off x="867550" y="1771925"/>
            <a:ext cx="7030500" cy="2541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Unfortunately we were unable to achieve relatively high precision and recall</a:t>
            </a:r>
            <a:endParaRPr/>
          </a:p>
          <a:p>
            <a:pPr indent="0" lvl="0" marL="0" rtl="0" algn="l">
              <a:spcBef>
                <a:spcPts val="1200"/>
              </a:spcBef>
              <a:spcAft>
                <a:spcPts val="0"/>
              </a:spcAft>
              <a:buNone/>
            </a:pPr>
            <a:r>
              <a:rPr lang="en"/>
              <a:t>This may be due to a number of reason: </a:t>
            </a:r>
            <a:endParaRPr/>
          </a:p>
          <a:p>
            <a:pPr indent="-304958" lvl="0" marL="457200" rtl="0" algn="l">
              <a:spcBef>
                <a:spcPts val="1200"/>
              </a:spcBef>
              <a:spcAft>
                <a:spcPts val="0"/>
              </a:spcAft>
              <a:buSzPct val="100000"/>
              <a:buChar char="●"/>
            </a:pPr>
            <a:r>
              <a:rPr lang="en"/>
              <a:t>We also noticed in our exploratory analysis that there were not any obvious trends in variables like month, day, alcohol etc. </a:t>
            </a:r>
            <a:endParaRPr/>
          </a:p>
          <a:p>
            <a:pPr indent="-293211" lvl="1" marL="914400" rtl="0" algn="l">
              <a:spcBef>
                <a:spcPts val="0"/>
              </a:spcBef>
              <a:spcAft>
                <a:spcPts val="0"/>
              </a:spcAft>
              <a:buSzPct val="100000"/>
              <a:buChar char="○"/>
            </a:pPr>
            <a:r>
              <a:rPr lang="en"/>
              <a:t>We had hypothesised that these would be large factors (i.e. weekends, snowy months, etc.)</a:t>
            </a:r>
            <a:endParaRPr/>
          </a:p>
          <a:p>
            <a:pPr indent="-304958" lvl="0" marL="457200" rtl="0" algn="l">
              <a:spcBef>
                <a:spcPts val="0"/>
              </a:spcBef>
              <a:spcAft>
                <a:spcPts val="0"/>
              </a:spcAft>
              <a:buSzPct val="100000"/>
              <a:buChar char="●"/>
            </a:pPr>
            <a:r>
              <a:rPr lang="en"/>
              <a:t>Ultimately, the smallest of things could affect accident severity, which the dataset was not able to pick up</a:t>
            </a:r>
            <a:endParaRPr/>
          </a:p>
          <a:p>
            <a:pPr indent="-293211" lvl="1" marL="914400" rtl="0" algn="l">
              <a:spcBef>
                <a:spcPts val="0"/>
              </a:spcBef>
              <a:spcAft>
                <a:spcPts val="0"/>
              </a:spcAft>
              <a:buSzPct val="100000"/>
              <a:buChar char="○"/>
            </a:pPr>
            <a:r>
              <a:rPr lang="en"/>
              <a:t>Seatbelt use, angle of collision, age of car, age of airbags, </a:t>
            </a:r>
            <a:r>
              <a:rPr lang="en"/>
              <a:t>whether</a:t>
            </a:r>
            <a:r>
              <a:rPr lang="en"/>
              <a:t> breaks were applied before </a:t>
            </a:r>
            <a:r>
              <a:rPr lang="en"/>
              <a:t>collision</a:t>
            </a:r>
            <a:r>
              <a:rPr lang="en"/>
              <a:t>, underlying injuries to people involved</a:t>
            </a:r>
            <a:endParaRPr/>
          </a:p>
          <a:p>
            <a:pPr indent="-304958" lvl="0" marL="457200" rtl="0" algn="l">
              <a:spcBef>
                <a:spcPts val="0"/>
              </a:spcBef>
              <a:spcAft>
                <a:spcPts val="0"/>
              </a:spcAft>
              <a:buSzPct val="100000"/>
              <a:buChar char="●"/>
            </a:pPr>
            <a:r>
              <a:rPr lang="en"/>
              <a:t>The time it takes for first responders to arrive on seen also would have a large impact</a:t>
            </a:r>
            <a:endParaRPr/>
          </a:p>
          <a:p>
            <a:pPr indent="-293211" lvl="1" marL="914400" rtl="0" algn="l">
              <a:spcBef>
                <a:spcPts val="0"/>
              </a:spcBef>
              <a:spcAft>
                <a:spcPts val="0"/>
              </a:spcAft>
              <a:buSzPct val="100000"/>
              <a:buChar char="○"/>
            </a:pPr>
            <a:r>
              <a:rPr lang="en"/>
              <a:t>Since these are all serious accidents, the amount of time it takes for paramedics to arrive on seen could be the difference between life or death</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39"/>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Lessons learned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4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we learned</a:t>
            </a:r>
            <a:endParaRPr/>
          </a:p>
        </p:txBody>
      </p:sp>
      <p:sp>
        <p:nvSpPr>
          <p:cNvPr id="460" name="Google Shape;460;p40"/>
          <p:cNvSpPr txBox="1"/>
          <p:nvPr>
            <p:ph idx="1" type="body"/>
          </p:nvPr>
        </p:nvSpPr>
        <p:spPr>
          <a:xfrm>
            <a:off x="832375" y="1835250"/>
            <a:ext cx="70305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Car incidents are by nature often random events and although severity of injuries can be related to certain factors, the </a:t>
            </a:r>
            <a:r>
              <a:rPr lang="en"/>
              <a:t>severity</a:t>
            </a:r>
            <a:r>
              <a:rPr lang="en"/>
              <a:t> of the incidents is hard to predict</a:t>
            </a:r>
            <a:endParaRPr/>
          </a:p>
          <a:p>
            <a:pPr indent="-311150" lvl="0" marL="457200" rtl="0" algn="l">
              <a:spcBef>
                <a:spcPts val="0"/>
              </a:spcBef>
              <a:spcAft>
                <a:spcPts val="0"/>
              </a:spcAft>
              <a:buSzPts val="1300"/>
              <a:buChar char="●"/>
            </a:pPr>
            <a:r>
              <a:rPr lang="en"/>
              <a:t>Real world data is much harder to find patterns in than the toy datasets often practice with</a:t>
            </a:r>
            <a:endParaRPr/>
          </a:p>
          <a:p>
            <a:pPr indent="-311150" lvl="0" marL="457200" rtl="0" algn="l">
              <a:spcBef>
                <a:spcPts val="0"/>
              </a:spcBef>
              <a:spcAft>
                <a:spcPts val="0"/>
              </a:spcAft>
              <a:buSzPts val="1300"/>
              <a:buChar char="●"/>
            </a:pPr>
            <a:r>
              <a:rPr lang="en"/>
              <a:t>Ultimately, being able to find </a:t>
            </a:r>
            <a:r>
              <a:rPr lang="en"/>
              <a:t>patterns</a:t>
            </a:r>
            <a:r>
              <a:rPr lang="en"/>
              <a:t> in data is linked </a:t>
            </a:r>
            <a:r>
              <a:rPr lang="en"/>
              <a:t>directly</a:t>
            </a:r>
            <a:r>
              <a:rPr lang="en"/>
              <a:t> to the </a:t>
            </a:r>
            <a:r>
              <a:rPr lang="en"/>
              <a:t>availability</a:t>
            </a:r>
            <a:r>
              <a:rPr lang="en"/>
              <a:t> of data recorded.</a:t>
            </a:r>
            <a:endParaRPr/>
          </a:p>
          <a:p>
            <a:pPr indent="-298450" lvl="1" marL="914400" rtl="0" algn="l">
              <a:spcBef>
                <a:spcPts val="0"/>
              </a:spcBef>
              <a:spcAft>
                <a:spcPts val="0"/>
              </a:spcAft>
              <a:buSzPts val="1100"/>
              <a:buChar char="○"/>
            </a:pPr>
            <a:r>
              <a:rPr lang="en"/>
              <a:t>In the case of our project, there were not enough </a:t>
            </a:r>
            <a:r>
              <a:rPr lang="en"/>
              <a:t>features</a:t>
            </a:r>
            <a:r>
              <a:rPr lang="en"/>
              <a:t> that were tightly linked to severity as anticipated</a:t>
            </a:r>
            <a:endParaRPr/>
          </a:p>
          <a:p>
            <a:pPr indent="-298450" lvl="1" marL="914400" rtl="0" algn="l">
              <a:spcBef>
                <a:spcPts val="0"/>
              </a:spcBef>
              <a:spcAft>
                <a:spcPts val="0"/>
              </a:spcAft>
              <a:buSzPts val="1100"/>
              <a:buChar char="○"/>
            </a:pPr>
            <a:r>
              <a:rPr lang="en"/>
              <a:t>The </a:t>
            </a:r>
            <a:r>
              <a:rPr lang="en"/>
              <a:t>features</a:t>
            </a:r>
            <a:r>
              <a:rPr lang="en"/>
              <a:t> in this dataset may have likely been better suited to predicting the number of incidents (serious or not) as opposed to incident severity.</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41"/>
          <p:cNvSpPr txBox="1"/>
          <p:nvPr>
            <p:ph idx="1" type="body"/>
          </p:nvPr>
        </p:nvSpPr>
        <p:spPr>
          <a:xfrm>
            <a:off x="1388550" y="2100825"/>
            <a:ext cx="6366900" cy="1111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a:t>Thank you!</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a:t>
            </a:r>
            <a:endParaRPr/>
          </a:p>
        </p:txBody>
      </p:sp>
      <p:sp>
        <p:nvSpPr>
          <p:cNvPr id="289" name="Google Shape;289;p15"/>
          <p:cNvSpPr txBox="1"/>
          <p:nvPr>
            <p:ph idx="1" type="body"/>
          </p:nvPr>
        </p:nvSpPr>
        <p:spPr>
          <a:xfrm>
            <a:off x="570350" y="1701325"/>
            <a:ext cx="4296300" cy="2541600"/>
          </a:xfrm>
          <a:prstGeom prst="rect">
            <a:avLst/>
          </a:prstGeom>
        </p:spPr>
        <p:txBody>
          <a:bodyPr anchorCtr="0" anchor="t" bIns="91425" lIns="91425" spcFirstLastPara="1" rIns="91425" wrap="square" tIns="91425">
            <a:normAutofit lnSpcReduction="10000"/>
          </a:bodyPr>
          <a:lstStyle/>
          <a:p>
            <a:pPr indent="-292258" lvl="0" marL="457200" rtl="0" algn="just">
              <a:lnSpc>
                <a:spcPct val="95000"/>
              </a:lnSpc>
              <a:spcBef>
                <a:spcPts val="0"/>
              </a:spcBef>
              <a:spcAft>
                <a:spcPts val="0"/>
              </a:spcAft>
              <a:buSzPts val="1002"/>
              <a:buChar char="●"/>
            </a:pPr>
            <a:r>
              <a:rPr lang="en" sz="1002">
                <a:solidFill>
                  <a:srgbClr val="222222"/>
                </a:solidFill>
                <a:highlight>
                  <a:srgbClr val="FFFFFF"/>
                </a:highlight>
              </a:rPr>
              <a:t>Traffic collision</a:t>
            </a:r>
            <a:r>
              <a:rPr lang="en" sz="1002">
                <a:solidFill>
                  <a:srgbClr val="222222"/>
                </a:solidFill>
                <a:highlight>
                  <a:srgbClr val="FFFFFF"/>
                </a:highlight>
              </a:rPr>
              <a:t>s are one of the leading causes of injuries in Canada. </a:t>
            </a:r>
            <a:endParaRPr sz="1002">
              <a:solidFill>
                <a:srgbClr val="222222"/>
              </a:solidFill>
              <a:highlight>
                <a:srgbClr val="FFFFFF"/>
              </a:highlight>
            </a:endParaRPr>
          </a:p>
          <a:p>
            <a:pPr indent="0" lvl="0" marL="457200" rtl="0" algn="just">
              <a:lnSpc>
                <a:spcPct val="95000"/>
              </a:lnSpc>
              <a:spcBef>
                <a:spcPts val="0"/>
              </a:spcBef>
              <a:spcAft>
                <a:spcPts val="0"/>
              </a:spcAft>
              <a:buSzPts val="358"/>
              <a:buNone/>
            </a:pPr>
            <a:r>
              <a:t/>
            </a:r>
            <a:endParaRPr sz="1002">
              <a:solidFill>
                <a:srgbClr val="222222"/>
              </a:solidFill>
              <a:highlight>
                <a:srgbClr val="FFFFFF"/>
              </a:highlight>
            </a:endParaRPr>
          </a:p>
          <a:p>
            <a:pPr indent="-292258" lvl="0" marL="457200" rtl="0" algn="just">
              <a:lnSpc>
                <a:spcPct val="95000"/>
              </a:lnSpc>
              <a:spcBef>
                <a:spcPts val="0"/>
              </a:spcBef>
              <a:spcAft>
                <a:spcPts val="0"/>
              </a:spcAft>
              <a:buSzPts val="1002"/>
              <a:buChar char="●"/>
            </a:pPr>
            <a:r>
              <a:rPr lang="en" sz="1002">
                <a:solidFill>
                  <a:srgbClr val="222222"/>
                </a:solidFill>
                <a:highlight>
                  <a:srgbClr val="FFFFFF"/>
                </a:highlight>
              </a:rPr>
              <a:t>Fortunately, injury and mortality counts have been steadily decreasing over time with the introduction of new technology contributing to safer vehicles. </a:t>
            </a:r>
            <a:endParaRPr sz="1002">
              <a:solidFill>
                <a:srgbClr val="222222"/>
              </a:solidFill>
              <a:highlight>
                <a:srgbClr val="FFFFFF"/>
              </a:highlight>
            </a:endParaRPr>
          </a:p>
          <a:p>
            <a:pPr indent="0" lvl="0" marL="457200" rtl="0" algn="just">
              <a:lnSpc>
                <a:spcPct val="95000"/>
              </a:lnSpc>
              <a:spcBef>
                <a:spcPts val="0"/>
              </a:spcBef>
              <a:spcAft>
                <a:spcPts val="0"/>
              </a:spcAft>
              <a:buSzPts val="358"/>
              <a:buNone/>
            </a:pPr>
            <a:r>
              <a:t/>
            </a:r>
            <a:endParaRPr sz="1002">
              <a:solidFill>
                <a:srgbClr val="222222"/>
              </a:solidFill>
              <a:highlight>
                <a:srgbClr val="FFFFFF"/>
              </a:highlight>
            </a:endParaRPr>
          </a:p>
          <a:p>
            <a:pPr indent="-292258" lvl="0" marL="457200" rtl="0" algn="just">
              <a:lnSpc>
                <a:spcPct val="95000"/>
              </a:lnSpc>
              <a:spcBef>
                <a:spcPts val="0"/>
              </a:spcBef>
              <a:spcAft>
                <a:spcPts val="0"/>
              </a:spcAft>
              <a:buSzPts val="1002"/>
              <a:buChar char="●"/>
            </a:pPr>
            <a:r>
              <a:rPr lang="en" sz="1002">
                <a:solidFill>
                  <a:srgbClr val="222222"/>
                </a:solidFill>
                <a:highlight>
                  <a:srgbClr val="FFFFFF"/>
                </a:highlight>
              </a:rPr>
              <a:t>Despite these technological advances, </a:t>
            </a:r>
            <a:r>
              <a:rPr lang="en" sz="1002">
                <a:solidFill>
                  <a:srgbClr val="222222"/>
                </a:solidFill>
                <a:highlight>
                  <a:srgbClr val="FFFFFF"/>
                </a:highlight>
              </a:rPr>
              <a:t>traffic collision</a:t>
            </a:r>
            <a:r>
              <a:rPr lang="en" sz="1002">
                <a:solidFill>
                  <a:srgbClr val="222222"/>
                </a:solidFill>
                <a:highlight>
                  <a:srgbClr val="FFFFFF"/>
                </a:highlight>
              </a:rPr>
              <a:t>s still result in about 100,000 serious injuries per year, with over 1,500 deaths nation-wide (</a:t>
            </a:r>
            <a:r>
              <a:rPr lang="en" sz="1002" u="sng">
                <a:solidFill>
                  <a:srgbClr val="1155CC"/>
                </a:solidFill>
                <a:highlight>
                  <a:srgbClr val="FFFFFF"/>
                </a:highlight>
                <a:hlinkClick r:id="rId3">
                  <a:extLst>
                    <a:ext uri="{A12FA001-AC4F-418D-AE19-62706E023703}">
                      <ahyp:hlinkClr val="tx"/>
                    </a:ext>
                  </a:extLst>
                </a:hlinkClick>
              </a:rPr>
              <a:t>Statistics Canada</a:t>
            </a:r>
            <a:r>
              <a:rPr lang="en" sz="1002">
                <a:solidFill>
                  <a:srgbClr val="222222"/>
                </a:solidFill>
                <a:highlight>
                  <a:srgbClr val="FFFFFF"/>
                </a:highlight>
              </a:rPr>
              <a:t>). </a:t>
            </a:r>
            <a:endParaRPr sz="1002">
              <a:solidFill>
                <a:srgbClr val="222222"/>
              </a:solidFill>
              <a:highlight>
                <a:srgbClr val="FFFFFF"/>
              </a:highlight>
            </a:endParaRPr>
          </a:p>
          <a:p>
            <a:pPr indent="0" lvl="0" marL="457200" rtl="0" algn="just">
              <a:lnSpc>
                <a:spcPct val="95000"/>
              </a:lnSpc>
              <a:spcBef>
                <a:spcPts val="0"/>
              </a:spcBef>
              <a:spcAft>
                <a:spcPts val="0"/>
              </a:spcAft>
              <a:buSzPts val="358"/>
              <a:buNone/>
            </a:pPr>
            <a:r>
              <a:t/>
            </a:r>
            <a:endParaRPr sz="1002">
              <a:solidFill>
                <a:srgbClr val="222222"/>
              </a:solidFill>
              <a:highlight>
                <a:srgbClr val="FFFFFF"/>
              </a:highlight>
            </a:endParaRPr>
          </a:p>
          <a:p>
            <a:pPr indent="-292258" lvl="0" marL="457200" rtl="0" algn="just">
              <a:lnSpc>
                <a:spcPct val="95000"/>
              </a:lnSpc>
              <a:spcBef>
                <a:spcPts val="0"/>
              </a:spcBef>
              <a:spcAft>
                <a:spcPts val="0"/>
              </a:spcAft>
              <a:buSzPts val="1002"/>
              <a:buChar char="●"/>
            </a:pPr>
            <a:r>
              <a:rPr lang="en" sz="1002">
                <a:solidFill>
                  <a:srgbClr val="222222"/>
                </a:solidFill>
                <a:highlight>
                  <a:srgbClr val="FFFFFF"/>
                </a:highlight>
              </a:rPr>
              <a:t>Beyond the obvious impact on human health, </a:t>
            </a:r>
            <a:r>
              <a:rPr lang="en" sz="1002">
                <a:solidFill>
                  <a:srgbClr val="222222"/>
                </a:solidFill>
                <a:highlight>
                  <a:srgbClr val="FFFFFF"/>
                </a:highlight>
              </a:rPr>
              <a:t>traffic collision</a:t>
            </a:r>
            <a:r>
              <a:rPr lang="en" sz="1002">
                <a:solidFill>
                  <a:srgbClr val="222222"/>
                </a:solidFill>
                <a:highlight>
                  <a:srgbClr val="FFFFFF"/>
                </a:highlight>
              </a:rPr>
              <a:t>s also result in a large burden to the healthcare system as well as increased demand to first responders, and large costs inflicted on insurance companies and the legal system. </a:t>
            </a:r>
            <a:endParaRPr sz="1002">
              <a:solidFill>
                <a:srgbClr val="222222"/>
              </a:solidFill>
              <a:highlight>
                <a:srgbClr val="FFFFFF"/>
              </a:highlight>
            </a:endParaRPr>
          </a:p>
          <a:p>
            <a:pPr indent="0" lvl="0" marL="0" rtl="0" algn="just">
              <a:lnSpc>
                <a:spcPct val="95000"/>
              </a:lnSpc>
              <a:spcBef>
                <a:spcPts val="0"/>
              </a:spcBef>
              <a:spcAft>
                <a:spcPts val="0"/>
              </a:spcAft>
              <a:buClr>
                <a:schemeClr val="dk1"/>
              </a:buClr>
              <a:buSzPts val="358"/>
              <a:buFont typeface="Arial"/>
              <a:buNone/>
            </a:pPr>
            <a:r>
              <a:t/>
            </a:r>
            <a:endParaRPr sz="1002">
              <a:solidFill>
                <a:srgbClr val="222222"/>
              </a:solidFill>
              <a:highlight>
                <a:srgbClr val="FFFFFF"/>
              </a:highlight>
            </a:endParaRPr>
          </a:p>
          <a:p>
            <a:pPr indent="0" lvl="0" marL="0" rtl="0" algn="just">
              <a:lnSpc>
                <a:spcPct val="95000"/>
              </a:lnSpc>
              <a:spcBef>
                <a:spcPts val="0"/>
              </a:spcBef>
              <a:spcAft>
                <a:spcPts val="0"/>
              </a:spcAft>
              <a:buClr>
                <a:schemeClr val="dk1"/>
              </a:buClr>
              <a:buSzPts val="358"/>
              <a:buFont typeface="Arial"/>
              <a:buNone/>
            </a:pPr>
            <a:r>
              <a:t/>
            </a:r>
            <a:endParaRPr sz="190">
              <a:solidFill>
                <a:srgbClr val="222222"/>
              </a:solidFill>
              <a:highlight>
                <a:srgbClr val="FFFFFF"/>
              </a:highlight>
            </a:endParaRPr>
          </a:p>
          <a:p>
            <a:pPr indent="0" lvl="0" marL="0" rtl="0" algn="l">
              <a:lnSpc>
                <a:spcPct val="95000"/>
              </a:lnSpc>
              <a:spcBef>
                <a:spcPts val="0"/>
              </a:spcBef>
              <a:spcAft>
                <a:spcPts val="1200"/>
              </a:spcAft>
              <a:buSzPts val="358"/>
              <a:buNone/>
            </a:pPr>
            <a:r>
              <a:t/>
            </a:r>
            <a:endParaRPr sz="222"/>
          </a:p>
        </p:txBody>
      </p:sp>
      <p:pic>
        <p:nvPicPr>
          <p:cNvPr id="290" name="Google Shape;290;p15"/>
          <p:cNvPicPr preferRelativeResize="0"/>
          <p:nvPr/>
        </p:nvPicPr>
        <p:blipFill>
          <a:blip r:embed="rId4">
            <a:alphaModFix/>
          </a:blip>
          <a:stretch>
            <a:fillRect/>
          </a:stretch>
        </p:blipFill>
        <p:spPr>
          <a:xfrm>
            <a:off x="5224675" y="1064825"/>
            <a:ext cx="3240824" cy="3240824"/>
          </a:xfrm>
          <a:prstGeom prst="rect">
            <a:avLst/>
          </a:prstGeom>
          <a:noFill/>
          <a:ln>
            <a:noFill/>
          </a:ln>
        </p:spPr>
      </p:pic>
      <p:sp>
        <p:nvSpPr>
          <p:cNvPr id="291" name="Google Shape;291;p15"/>
          <p:cNvSpPr txBox="1"/>
          <p:nvPr>
            <p:ph idx="1" type="body"/>
          </p:nvPr>
        </p:nvSpPr>
        <p:spPr>
          <a:xfrm>
            <a:off x="5224675" y="4451625"/>
            <a:ext cx="4296300" cy="25416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1200"/>
              </a:spcAft>
              <a:buSzPts val="358"/>
              <a:buNone/>
            </a:pPr>
            <a:r>
              <a:rPr lang="en" sz="1002">
                <a:solidFill>
                  <a:srgbClr val="222222"/>
                </a:solidFill>
                <a:highlight>
                  <a:srgbClr val="FFFFFF"/>
                </a:highlight>
              </a:rPr>
              <a:t>Images </a:t>
            </a:r>
            <a:r>
              <a:rPr lang="en" sz="1002">
                <a:solidFill>
                  <a:srgbClr val="222222"/>
                </a:solidFill>
                <a:highlight>
                  <a:srgbClr val="FFFFFF"/>
                </a:highlight>
              </a:rPr>
              <a:t>courtesy</a:t>
            </a:r>
            <a:r>
              <a:rPr lang="en" sz="1002">
                <a:solidFill>
                  <a:srgbClr val="222222"/>
                </a:solidFill>
                <a:highlight>
                  <a:srgbClr val="FFFFFF"/>
                </a:highlight>
              </a:rPr>
              <a:t> of DALL-E</a:t>
            </a:r>
            <a:endParaRPr sz="222"/>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statement</a:t>
            </a:r>
            <a:endParaRPr/>
          </a:p>
        </p:txBody>
      </p:sp>
      <p:sp>
        <p:nvSpPr>
          <p:cNvPr id="297" name="Google Shape;297;p16"/>
          <p:cNvSpPr txBox="1"/>
          <p:nvPr>
            <p:ph idx="1" type="body"/>
          </p:nvPr>
        </p:nvSpPr>
        <p:spPr>
          <a:xfrm>
            <a:off x="303050" y="1777550"/>
            <a:ext cx="4892700" cy="2541600"/>
          </a:xfrm>
          <a:prstGeom prst="rect">
            <a:avLst/>
          </a:prstGeom>
        </p:spPr>
        <p:txBody>
          <a:bodyPr anchorCtr="0" anchor="t" bIns="91425" lIns="91425" spcFirstLastPara="1" rIns="91425" wrap="square" tIns="91425">
            <a:normAutofit fontScale="92500" lnSpcReduction="20000"/>
          </a:bodyPr>
          <a:lstStyle/>
          <a:p>
            <a:pPr indent="-304958" lvl="0" marL="457200" rtl="0" algn="just">
              <a:spcBef>
                <a:spcPts val="0"/>
              </a:spcBef>
              <a:spcAft>
                <a:spcPts val="0"/>
              </a:spcAft>
              <a:buClr>
                <a:srgbClr val="222222"/>
              </a:buClr>
              <a:buSzPct val="100000"/>
              <a:buChar char="●"/>
            </a:pPr>
            <a:r>
              <a:rPr lang="en">
                <a:solidFill>
                  <a:srgbClr val="222222"/>
                </a:solidFill>
                <a:highlight>
                  <a:srgbClr val="FFFFFF"/>
                </a:highlight>
              </a:rPr>
              <a:t>Because of the serious impacts </a:t>
            </a:r>
            <a:r>
              <a:rPr lang="en">
                <a:solidFill>
                  <a:srgbClr val="222222"/>
                </a:solidFill>
                <a:highlight>
                  <a:srgbClr val="FFFFFF"/>
                </a:highlight>
              </a:rPr>
              <a:t>traffic collision</a:t>
            </a:r>
            <a:r>
              <a:rPr lang="en">
                <a:solidFill>
                  <a:srgbClr val="222222"/>
                </a:solidFill>
                <a:highlight>
                  <a:srgbClr val="FFFFFF"/>
                </a:highlight>
              </a:rPr>
              <a:t>s impose, cities would benefit from knowing which factors are associated with serious </a:t>
            </a:r>
            <a:r>
              <a:rPr lang="en">
                <a:solidFill>
                  <a:srgbClr val="222222"/>
                </a:solidFill>
                <a:highlight>
                  <a:srgbClr val="FFFFFF"/>
                </a:highlight>
              </a:rPr>
              <a:t>collision</a:t>
            </a:r>
            <a:r>
              <a:rPr lang="en">
                <a:solidFill>
                  <a:srgbClr val="222222"/>
                </a:solidFill>
                <a:highlight>
                  <a:srgbClr val="FFFFFF"/>
                </a:highlight>
              </a:rPr>
              <a:t>s as well as being able to predict if there will be a serious </a:t>
            </a:r>
            <a:r>
              <a:rPr lang="en">
                <a:solidFill>
                  <a:srgbClr val="222222"/>
                </a:solidFill>
                <a:highlight>
                  <a:srgbClr val="FFFFFF"/>
                </a:highlight>
              </a:rPr>
              <a:t>collision</a:t>
            </a:r>
            <a:r>
              <a:rPr lang="en">
                <a:solidFill>
                  <a:srgbClr val="222222"/>
                </a:solidFill>
                <a:highlight>
                  <a:srgbClr val="FFFFFF"/>
                </a:highlight>
              </a:rPr>
              <a:t> on a given day and if so how many. </a:t>
            </a:r>
            <a:endParaRPr>
              <a:solidFill>
                <a:srgbClr val="222222"/>
              </a:solidFill>
              <a:highlight>
                <a:srgbClr val="FFFFFF"/>
              </a:highlight>
            </a:endParaRPr>
          </a:p>
          <a:p>
            <a:pPr indent="0" lvl="0" marL="457200" rtl="0" algn="just">
              <a:spcBef>
                <a:spcPts val="0"/>
              </a:spcBef>
              <a:spcAft>
                <a:spcPts val="0"/>
              </a:spcAft>
              <a:buNone/>
            </a:pPr>
            <a:r>
              <a:t/>
            </a:r>
            <a:endParaRPr>
              <a:solidFill>
                <a:srgbClr val="222222"/>
              </a:solidFill>
              <a:highlight>
                <a:srgbClr val="FFFFFF"/>
              </a:highlight>
            </a:endParaRPr>
          </a:p>
          <a:p>
            <a:pPr indent="-304958" lvl="0" marL="457200" rtl="0" algn="just">
              <a:spcBef>
                <a:spcPts val="0"/>
              </a:spcBef>
              <a:spcAft>
                <a:spcPts val="0"/>
              </a:spcAft>
              <a:buClr>
                <a:srgbClr val="222222"/>
              </a:buClr>
              <a:buSzPct val="100000"/>
              <a:buChar char="●"/>
            </a:pPr>
            <a:r>
              <a:rPr lang="en">
                <a:solidFill>
                  <a:srgbClr val="222222"/>
                </a:solidFill>
                <a:highlight>
                  <a:srgbClr val="FFFFFF"/>
                </a:highlight>
              </a:rPr>
              <a:t>The City of Toronto is the largest and most populous city in Canada</a:t>
            </a:r>
            <a:r>
              <a:rPr lang="en">
                <a:solidFill>
                  <a:srgbClr val="222222"/>
                </a:solidFill>
                <a:highlight>
                  <a:srgbClr val="FFFFFF"/>
                </a:highlight>
              </a:rPr>
              <a:t>, and w</a:t>
            </a:r>
            <a:r>
              <a:rPr lang="en">
                <a:solidFill>
                  <a:srgbClr val="222222"/>
                </a:solidFill>
                <a:highlight>
                  <a:srgbClr val="FFFFFF"/>
                </a:highlight>
              </a:rPr>
              <a:t>ould greatly benefit from being able to understand what factors are associated with serious </a:t>
            </a:r>
            <a:r>
              <a:rPr lang="en">
                <a:solidFill>
                  <a:srgbClr val="222222"/>
                </a:solidFill>
                <a:highlight>
                  <a:srgbClr val="FFFFFF"/>
                </a:highlight>
              </a:rPr>
              <a:t>collision</a:t>
            </a:r>
            <a:r>
              <a:rPr lang="en">
                <a:solidFill>
                  <a:srgbClr val="222222"/>
                </a:solidFill>
                <a:highlight>
                  <a:srgbClr val="FFFFFF"/>
                </a:highlight>
              </a:rPr>
              <a:t>s and how to predict when </a:t>
            </a:r>
            <a:r>
              <a:rPr lang="en">
                <a:solidFill>
                  <a:srgbClr val="222222"/>
                </a:solidFill>
                <a:highlight>
                  <a:srgbClr val="FFFFFF"/>
                </a:highlight>
              </a:rPr>
              <a:t>collision</a:t>
            </a:r>
            <a:r>
              <a:rPr lang="en">
                <a:solidFill>
                  <a:srgbClr val="222222"/>
                </a:solidFill>
                <a:highlight>
                  <a:srgbClr val="FFFFFF"/>
                </a:highlight>
              </a:rPr>
              <a:t>s may be more common in order to better allocate resources and promote safer driving and ultimately reduce injuries and fatalities.</a:t>
            </a:r>
            <a:endParaRPr>
              <a:solidFill>
                <a:srgbClr val="222222"/>
              </a:solidFill>
              <a:highlight>
                <a:srgbClr val="FFFFFF"/>
              </a:highlight>
            </a:endParaRPr>
          </a:p>
          <a:p>
            <a:pPr indent="0" lvl="0" marL="0" rtl="0" algn="just">
              <a:spcBef>
                <a:spcPts val="0"/>
              </a:spcBef>
              <a:spcAft>
                <a:spcPts val="0"/>
              </a:spcAft>
              <a:buClr>
                <a:schemeClr val="dk1"/>
              </a:buClr>
              <a:buSzPct val="84615"/>
              <a:buFont typeface="Arial"/>
              <a:buNone/>
            </a:pPr>
            <a:r>
              <a:t/>
            </a:r>
            <a:endParaRPr>
              <a:solidFill>
                <a:srgbClr val="222222"/>
              </a:solidFill>
              <a:highlight>
                <a:srgbClr val="FFFFFF"/>
              </a:highlight>
            </a:endParaRPr>
          </a:p>
          <a:p>
            <a:pPr indent="0" lvl="0" marL="0" rtl="0" algn="l">
              <a:spcBef>
                <a:spcPts val="0"/>
              </a:spcBef>
              <a:spcAft>
                <a:spcPts val="1200"/>
              </a:spcAft>
              <a:buNone/>
            </a:pPr>
            <a:r>
              <a:t/>
            </a:r>
            <a:endParaRPr sz="1400"/>
          </a:p>
        </p:txBody>
      </p:sp>
      <p:pic>
        <p:nvPicPr>
          <p:cNvPr id="298" name="Google Shape;298;p16"/>
          <p:cNvPicPr preferRelativeResize="0"/>
          <p:nvPr/>
        </p:nvPicPr>
        <p:blipFill>
          <a:blip r:embed="rId3">
            <a:alphaModFix/>
          </a:blip>
          <a:stretch>
            <a:fillRect/>
          </a:stretch>
        </p:blipFill>
        <p:spPr>
          <a:xfrm>
            <a:off x="5444125" y="756375"/>
            <a:ext cx="3240824" cy="3240824"/>
          </a:xfrm>
          <a:prstGeom prst="rect">
            <a:avLst/>
          </a:prstGeom>
          <a:noFill/>
          <a:ln>
            <a:noFill/>
          </a:ln>
        </p:spPr>
      </p:pic>
      <p:sp>
        <p:nvSpPr>
          <p:cNvPr id="299" name="Google Shape;299;p16"/>
          <p:cNvSpPr txBox="1"/>
          <p:nvPr>
            <p:ph idx="1" type="body"/>
          </p:nvPr>
        </p:nvSpPr>
        <p:spPr>
          <a:xfrm>
            <a:off x="5382350" y="4198000"/>
            <a:ext cx="4296300" cy="25416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1200"/>
              </a:spcAft>
              <a:buSzPts val="358"/>
              <a:buNone/>
            </a:pPr>
            <a:r>
              <a:rPr lang="en" sz="1002">
                <a:solidFill>
                  <a:srgbClr val="222222"/>
                </a:solidFill>
                <a:highlight>
                  <a:srgbClr val="FFFFFF"/>
                </a:highlight>
              </a:rPr>
              <a:t>Images courtesy of DALL-E</a:t>
            </a:r>
            <a:endParaRPr sz="222"/>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17"/>
          <p:cNvSpPr txBox="1"/>
          <p:nvPr>
            <p:ph type="title"/>
          </p:nvPr>
        </p:nvSpPr>
        <p:spPr>
          <a:xfrm>
            <a:off x="1388625" y="772725"/>
            <a:ext cx="6366900" cy="1863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6800"/>
              <a:t>Aim</a:t>
            </a:r>
            <a:r>
              <a:rPr lang="en"/>
              <a:t> </a:t>
            </a:r>
            <a:endParaRPr/>
          </a:p>
        </p:txBody>
      </p:sp>
      <p:sp>
        <p:nvSpPr>
          <p:cNvPr id="305" name="Google Shape;305;p17"/>
          <p:cNvSpPr txBox="1"/>
          <p:nvPr>
            <p:ph idx="1" type="body"/>
          </p:nvPr>
        </p:nvSpPr>
        <p:spPr>
          <a:xfrm>
            <a:off x="1388625" y="2380375"/>
            <a:ext cx="6366900" cy="11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770"/>
              <a:buNone/>
            </a:pPr>
            <a:r>
              <a:rPr lang="en" sz="1710"/>
              <a:t>Our project will aim to predict if a </a:t>
            </a:r>
            <a:r>
              <a:rPr lang="en" sz="1710"/>
              <a:t>traffic collision</a:t>
            </a:r>
            <a:r>
              <a:rPr lang="en" sz="1710"/>
              <a:t> results in a fatality using the Toronto Police </a:t>
            </a:r>
            <a:r>
              <a:rPr lang="en" sz="1710"/>
              <a:t>Traffic Collision</a:t>
            </a:r>
            <a:r>
              <a:rPr lang="en" sz="1710"/>
              <a:t> dataset. </a:t>
            </a:r>
            <a:endParaRPr sz="1710"/>
          </a:p>
          <a:p>
            <a:pPr indent="0" lvl="0" marL="0" rtl="0" algn="ctr">
              <a:spcBef>
                <a:spcPts val="1200"/>
              </a:spcBef>
              <a:spcAft>
                <a:spcPts val="0"/>
              </a:spcAft>
              <a:buSzPts val="770"/>
              <a:buNone/>
            </a:pPr>
            <a:r>
              <a:t/>
            </a:r>
            <a:endParaRPr sz="2000"/>
          </a:p>
          <a:p>
            <a:pPr indent="0" lvl="0" marL="0" rtl="0" algn="ctr">
              <a:spcBef>
                <a:spcPts val="1200"/>
              </a:spcBef>
              <a:spcAft>
                <a:spcPts val="1200"/>
              </a:spcAft>
              <a:buSzPts val="770"/>
              <a:buNone/>
            </a:pPr>
            <a:r>
              <a:t/>
            </a:r>
            <a:endParaRPr sz="189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18"/>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Methodology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a:t>
            </a:r>
            <a:endParaRPr/>
          </a:p>
        </p:txBody>
      </p:sp>
      <p:sp>
        <p:nvSpPr>
          <p:cNvPr id="316" name="Google Shape;316;p19"/>
          <p:cNvSpPr txBox="1"/>
          <p:nvPr>
            <p:ph idx="1" type="body"/>
          </p:nvPr>
        </p:nvSpPr>
        <p:spPr>
          <a:xfrm>
            <a:off x="453850" y="1770700"/>
            <a:ext cx="5283300" cy="25416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The data used for this project comes from the Toronto Police data </a:t>
            </a:r>
            <a:r>
              <a:rPr lang="en" sz="1400"/>
              <a:t>portal</a:t>
            </a:r>
            <a:endParaRPr sz="1400"/>
          </a:p>
          <a:p>
            <a:pPr indent="-317500" lvl="0" marL="457200" rtl="0" algn="l">
              <a:spcBef>
                <a:spcPts val="0"/>
              </a:spcBef>
              <a:spcAft>
                <a:spcPts val="0"/>
              </a:spcAft>
              <a:buSzPts val="1400"/>
              <a:buChar char="●"/>
            </a:pPr>
            <a:r>
              <a:rPr lang="en" sz="1400"/>
              <a:t>The Toronto police records </a:t>
            </a:r>
            <a:r>
              <a:rPr lang="en" sz="1400"/>
              <a:t>all</a:t>
            </a:r>
            <a:r>
              <a:rPr lang="en" sz="1400"/>
              <a:t> </a:t>
            </a:r>
            <a:r>
              <a:rPr lang="en" sz="1400"/>
              <a:t>collisions</a:t>
            </a:r>
            <a:r>
              <a:rPr lang="en" sz="1400"/>
              <a:t> that resulted in</a:t>
            </a:r>
            <a:r>
              <a:rPr lang="en" sz="1400"/>
              <a:t> serious injury or fatalities</a:t>
            </a:r>
            <a:endParaRPr sz="1400"/>
          </a:p>
          <a:p>
            <a:pPr indent="-317500" lvl="1" marL="914400" rtl="0" algn="l">
              <a:spcBef>
                <a:spcPts val="0"/>
              </a:spcBef>
              <a:spcAft>
                <a:spcPts val="0"/>
              </a:spcAft>
              <a:buSzPts val="1400"/>
              <a:buChar char="○"/>
            </a:pPr>
            <a:r>
              <a:rPr lang="en" sz="1400"/>
              <a:t>Killed or serious injury data (KSI)</a:t>
            </a:r>
            <a:endParaRPr sz="1400"/>
          </a:p>
          <a:p>
            <a:pPr indent="-317500" lvl="0" marL="457200" rtl="0" algn="l">
              <a:spcBef>
                <a:spcPts val="0"/>
              </a:spcBef>
              <a:spcAft>
                <a:spcPts val="0"/>
              </a:spcAft>
              <a:buSzPts val="1400"/>
              <a:buChar char="●"/>
            </a:pPr>
            <a:r>
              <a:rPr lang="en" sz="1400"/>
              <a:t>This dataset captures all KSI da</a:t>
            </a:r>
            <a:r>
              <a:rPr lang="en" sz="1400"/>
              <a:t>t</a:t>
            </a:r>
            <a:r>
              <a:rPr lang="en" sz="1400"/>
              <a:t>a from </a:t>
            </a:r>
            <a:r>
              <a:rPr lang="en" sz="1400"/>
              <a:t>2006 </a:t>
            </a:r>
            <a:r>
              <a:rPr lang="en" sz="1400"/>
              <a:t>to present, including a variety of </a:t>
            </a:r>
            <a:r>
              <a:rPr lang="en" sz="1400"/>
              <a:t>different</a:t>
            </a:r>
            <a:r>
              <a:rPr lang="en" sz="1400"/>
              <a:t> variables concerning the </a:t>
            </a:r>
            <a:r>
              <a:rPr lang="en" sz="1400"/>
              <a:t>collision</a:t>
            </a:r>
            <a:r>
              <a:rPr lang="en" sz="1400"/>
              <a:t> conditions and passengers involved</a:t>
            </a:r>
            <a:endParaRPr sz="1400"/>
          </a:p>
        </p:txBody>
      </p:sp>
      <p:pic>
        <p:nvPicPr>
          <p:cNvPr id="317" name="Google Shape;317;p19"/>
          <p:cNvPicPr preferRelativeResize="0"/>
          <p:nvPr/>
        </p:nvPicPr>
        <p:blipFill>
          <a:blip r:embed="rId4">
            <a:alphaModFix/>
          </a:blip>
          <a:stretch>
            <a:fillRect/>
          </a:stretch>
        </p:blipFill>
        <p:spPr>
          <a:xfrm>
            <a:off x="6020224" y="1597875"/>
            <a:ext cx="2371825" cy="2701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23" name="Google Shape;323;p20"/>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24" name="Google Shape;324;p20"/>
          <p:cNvPicPr preferRelativeResize="0"/>
          <p:nvPr/>
        </p:nvPicPr>
        <p:blipFill>
          <a:blip r:embed="rId3">
            <a:alphaModFix/>
          </a:blip>
          <a:stretch>
            <a:fillRect/>
          </a:stretch>
        </p:blipFill>
        <p:spPr>
          <a:xfrm>
            <a:off x="0" y="0"/>
            <a:ext cx="9144003"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cleaning</a:t>
            </a:r>
            <a:endParaRPr/>
          </a:p>
        </p:txBody>
      </p:sp>
      <p:sp>
        <p:nvSpPr>
          <p:cNvPr id="330" name="Google Shape;330;p21"/>
          <p:cNvSpPr txBox="1"/>
          <p:nvPr>
            <p:ph idx="1" type="body"/>
          </p:nvPr>
        </p:nvSpPr>
        <p:spPr>
          <a:xfrm>
            <a:off x="803400" y="1866675"/>
            <a:ext cx="75591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KSI data is collected at the individual-level data (an row for each individual involved in the </a:t>
            </a:r>
            <a:r>
              <a:rPr lang="en"/>
              <a:t>collision</a:t>
            </a:r>
            <a:r>
              <a:rPr lang="en"/>
              <a:t>)</a:t>
            </a:r>
            <a:endParaRPr/>
          </a:p>
          <a:p>
            <a:pPr indent="-311150" lvl="0" marL="457200" rtl="0" algn="l">
              <a:spcBef>
                <a:spcPts val="0"/>
              </a:spcBef>
              <a:spcAft>
                <a:spcPts val="0"/>
              </a:spcAft>
              <a:buSzPts val="1300"/>
              <a:buChar char="●"/>
            </a:pPr>
            <a:r>
              <a:rPr lang="en"/>
              <a:t>We were interested in the </a:t>
            </a:r>
            <a:r>
              <a:rPr lang="en"/>
              <a:t>collision</a:t>
            </a:r>
            <a:r>
              <a:rPr lang="en"/>
              <a:t>-level data, as our problem statement was </a:t>
            </a:r>
            <a:r>
              <a:rPr lang="en"/>
              <a:t>whether</a:t>
            </a:r>
            <a:r>
              <a:rPr lang="en"/>
              <a:t> or not there was a fatality in any given </a:t>
            </a:r>
            <a:r>
              <a:rPr lang="en"/>
              <a:t>collision</a:t>
            </a:r>
            <a:endParaRPr/>
          </a:p>
          <a:p>
            <a:pPr indent="-298450" lvl="1" marL="914400" rtl="0" algn="l">
              <a:spcBef>
                <a:spcPts val="0"/>
              </a:spcBef>
              <a:spcAft>
                <a:spcPts val="0"/>
              </a:spcAft>
              <a:buSzPts val="1100"/>
              <a:buChar char="○"/>
            </a:pPr>
            <a:r>
              <a:rPr lang="en"/>
              <a:t>We </a:t>
            </a:r>
            <a:r>
              <a:rPr lang="en"/>
              <a:t>therefore</a:t>
            </a:r>
            <a:r>
              <a:rPr lang="en"/>
              <a:t> grouped the data based on the the unique </a:t>
            </a:r>
            <a:r>
              <a:rPr lang="en"/>
              <a:t>identifier</a:t>
            </a:r>
            <a:r>
              <a:rPr lang="en"/>
              <a:t> for </a:t>
            </a:r>
            <a:r>
              <a:rPr lang="en"/>
              <a:t>collision</a:t>
            </a:r>
            <a:r>
              <a:rPr lang="en"/>
              <a:t> and removed all individual level data.</a:t>
            </a:r>
            <a:endParaRPr/>
          </a:p>
          <a:p>
            <a:pPr indent="-311150" lvl="0" marL="457200" rtl="0" algn="l">
              <a:spcBef>
                <a:spcPts val="0"/>
              </a:spcBef>
              <a:spcAft>
                <a:spcPts val="0"/>
              </a:spcAft>
              <a:buSzPts val="1300"/>
              <a:buChar char="●"/>
            </a:pPr>
            <a:r>
              <a:rPr lang="en"/>
              <a:t>The </a:t>
            </a:r>
            <a:r>
              <a:rPr lang="en"/>
              <a:t>variables included in analysis are as follows: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